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sldIdLst>
    <p:sldId id="480" r:id="rId2"/>
    <p:sldId id="474" r:id="rId3"/>
    <p:sldId id="483" r:id="rId4"/>
    <p:sldId id="487" r:id="rId5"/>
    <p:sldId id="488" r:id="rId6"/>
    <p:sldId id="489" r:id="rId7"/>
    <p:sldId id="484" r:id="rId8"/>
    <p:sldId id="485" r:id="rId9"/>
    <p:sldId id="491" r:id="rId10"/>
    <p:sldId id="493" r:id="rId11"/>
    <p:sldId id="495" r:id="rId12"/>
    <p:sldId id="497" r:id="rId13"/>
    <p:sldId id="499" r:id="rId14"/>
    <p:sldId id="501"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345F"/>
  </p:clrMru>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251" autoAdjust="0"/>
    <p:restoredTop sz="98352" autoAdjust="0"/>
  </p:normalViewPr>
  <p:slideViewPr>
    <p:cSldViewPr>
      <p:cViewPr>
        <p:scale>
          <a:sx n="75" d="100"/>
          <a:sy n="75" d="100"/>
        </p:scale>
        <p:origin x="-151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2D5372E8-11CA-4E5A-90CD-6AE44C98C12B}" type="datetimeFigureOut">
              <a:rPr lang="en-US" smtClean="0"/>
              <a:pPr/>
              <a:t>3/8/2016</a:t>
            </a:fld>
            <a:endParaRPr lang="en-US"/>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98120DB7-6CD7-4ACC-8487-DC5EDD51A1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20DB7-6CD7-4ACC-8487-DC5EDD51A1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120DB7-6CD7-4ACC-8487-DC5EDD51A15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14550"/>
            <a:ext cx="7924800" cy="1771650"/>
          </a:xfrm>
        </p:spPr>
        <p:txBody>
          <a:bodyPr>
            <a:noAutofit/>
          </a:bodyPr>
          <a:lstStyle>
            <a:lvl1pPr algn="r">
              <a:defRPr sz="6000" cap="all" baseline="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838200" y="3886200"/>
            <a:ext cx="7924800" cy="1219200"/>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1908810" y="4828310"/>
            <a:ext cx="6780213" cy="640080"/>
          </a:xfrm>
        </p:spPr>
        <p:txBody>
          <a:bodyPr anchor="b"/>
          <a:lstStyle>
            <a:lvl1pPr algn="r">
              <a:defRPr sz="2400" b="0"/>
            </a:lvl1pPr>
          </a:lstStyle>
          <a:p>
            <a:r>
              <a:rPr lang="en-US" smtClean="0"/>
              <a:t>Click to edit Master title style</a:t>
            </a:r>
            <a:endParaRPr/>
          </a:p>
        </p:txBody>
      </p:sp>
      <p:sp>
        <p:nvSpPr>
          <p:cNvPr id="4" name="Text Placeholder 3"/>
          <p:cNvSpPr>
            <a:spLocks noGrp="1"/>
          </p:cNvSpPr>
          <p:nvPr>
            <p:ph type="body" sz="half" idx="2"/>
          </p:nvPr>
        </p:nvSpPr>
        <p:spPr>
          <a:xfrm>
            <a:off x="1908811" y="5486400"/>
            <a:ext cx="6780212" cy="640358"/>
          </a:xfrm>
        </p:spPr>
        <p:txBody>
          <a:bodyPr/>
          <a:lstStyle>
            <a:lvl1pPr marL="0" indent="0" algn="r">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
        <p:nvSpPr>
          <p:cNvPr id="8" name="Rectangle 7"/>
          <p:cNvSpPr/>
          <p:nvPr/>
        </p:nvSpPr>
        <p:spPr>
          <a:xfrm>
            <a:off x="550863" y="685800"/>
            <a:ext cx="8138160" cy="38404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916623" y="1005840"/>
            <a:ext cx="7406640" cy="3200400"/>
          </a:xfrm>
          <a:solidFill>
            <a:schemeClr val="tx1"/>
          </a:solidFill>
          <a:effectLst>
            <a:innerShdw blurRad="152400">
              <a:schemeClr val="bg2">
                <a:lumMod val="25000"/>
              </a:schemeClr>
            </a:innerShdw>
            <a:softEdge rad="19050"/>
          </a:effectLst>
        </p:spPr>
        <p:txBody>
          <a:bodyPr>
            <a:normAutofit/>
          </a:bodyPr>
          <a:lstStyle>
            <a:lvl1pPr marL="0" indent="0">
              <a:buNone/>
              <a:defRPr sz="20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2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
        <p:nvSpPr>
          <p:cNvPr id="8" name="Rectangle 7"/>
          <p:cNvSpPr>
            <a:spLocks/>
          </p:cNvSpPr>
          <p:nvPr/>
        </p:nvSpPr>
        <p:spPr>
          <a:xfrm>
            <a:off x="3575304" y="914400"/>
            <a:ext cx="2514600"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3918204" y="1257300"/>
            <a:ext cx="1828800" cy="4114800"/>
          </a:xfrm>
          <a:solidFill>
            <a:schemeClr val="bg1"/>
          </a:solidFill>
          <a:effectLst>
            <a:innerShdw blurRad="152400">
              <a:schemeClr val="bg2">
                <a:lumMod val="25000"/>
              </a:schemeClr>
            </a:innerShdw>
            <a:softEdge rad="19050"/>
          </a:effectLst>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Rectangle 10"/>
          <p:cNvSpPr>
            <a:spLocks/>
          </p:cNvSpPr>
          <p:nvPr/>
        </p:nvSpPr>
        <p:spPr>
          <a:xfrm>
            <a:off x="6400800" y="914400"/>
            <a:ext cx="2514600"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Picture Placeholder 2"/>
          <p:cNvSpPr>
            <a:spLocks noGrp="1"/>
          </p:cNvSpPr>
          <p:nvPr>
            <p:ph type="pic" idx="13"/>
          </p:nvPr>
        </p:nvSpPr>
        <p:spPr>
          <a:xfrm>
            <a:off x="6743700" y="1257300"/>
            <a:ext cx="1828800" cy="4114800"/>
          </a:xfrm>
          <a:solidFill>
            <a:schemeClr val="bg1"/>
          </a:solidFill>
          <a:effectLst>
            <a:innerShdw blurRad="152400">
              <a:schemeClr val="bg2">
                <a:lumMod val="25000"/>
              </a:schemeClr>
            </a:innerShdw>
            <a:softEdge rad="19050"/>
          </a:effectLst>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Al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
        <p:nvSpPr>
          <p:cNvPr id="8" name="Rectangle 7"/>
          <p:cNvSpPr/>
          <p:nvPr/>
        </p:nvSpPr>
        <p:spPr>
          <a:xfrm>
            <a:off x="3575304" y="9144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3895344" y="1257300"/>
            <a:ext cx="4700016"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Rectangle 12"/>
          <p:cNvSpPr/>
          <p:nvPr/>
        </p:nvSpPr>
        <p:spPr>
          <a:xfrm>
            <a:off x="3566160" y="34290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Picture Placeholder 2"/>
          <p:cNvSpPr>
            <a:spLocks noGrp="1"/>
          </p:cNvSpPr>
          <p:nvPr>
            <p:ph type="pic" idx="13"/>
          </p:nvPr>
        </p:nvSpPr>
        <p:spPr>
          <a:xfrm>
            <a:off x="3886200" y="3771900"/>
            <a:ext cx="4700016"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3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
        <p:nvSpPr>
          <p:cNvPr id="8" name="Rectangle 7"/>
          <p:cNvSpPr/>
          <p:nvPr/>
        </p:nvSpPr>
        <p:spPr>
          <a:xfrm>
            <a:off x="3575304" y="914400"/>
            <a:ext cx="5340096"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3895344" y="1257300"/>
            <a:ext cx="4700016"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Rectangle 8"/>
          <p:cNvSpPr/>
          <p:nvPr/>
        </p:nvSpPr>
        <p:spPr>
          <a:xfrm>
            <a:off x="35814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Picture Placeholder 2"/>
          <p:cNvSpPr>
            <a:spLocks noGrp="1"/>
          </p:cNvSpPr>
          <p:nvPr>
            <p:ph type="pic" idx="13"/>
          </p:nvPr>
        </p:nvSpPr>
        <p:spPr>
          <a:xfrm>
            <a:off x="3924300"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Rectangle 10"/>
          <p:cNvSpPr/>
          <p:nvPr/>
        </p:nvSpPr>
        <p:spPr>
          <a:xfrm>
            <a:off x="64008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Picture Placeholder 2"/>
          <p:cNvSpPr>
            <a:spLocks noGrp="1"/>
          </p:cNvSpPr>
          <p:nvPr>
            <p:ph type="pic" idx="14"/>
          </p:nvPr>
        </p:nvSpPr>
        <p:spPr>
          <a:xfrm>
            <a:off x="6742113"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
        <p:nvSpPr>
          <p:cNvPr id="9" name="Rectangle 8"/>
          <p:cNvSpPr/>
          <p:nvPr/>
        </p:nvSpPr>
        <p:spPr>
          <a:xfrm>
            <a:off x="35814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0" name="Picture Placeholder 2"/>
          <p:cNvSpPr>
            <a:spLocks noGrp="1"/>
          </p:cNvSpPr>
          <p:nvPr>
            <p:ph type="pic" idx="13"/>
          </p:nvPr>
        </p:nvSpPr>
        <p:spPr>
          <a:xfrm>
            <a:off x="3924300"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Rectangle 10"/>
          <p:cNvSpPr/>
          <p:nvPr/>
        </p:nvSpPr>
        <p:spPr>
          <a:xfrm>
            <a:off x="6400800" y="3427413"/>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Picture Placeholder 2"/>
          <p:cNvSpPr>
            <a:spLocks noGrp="1"/>
          </p:cNvSpPr>
          <p:nvPr>
            <p:ph type="pic" idx="14"/>
          </p:nvPr>
        </p:nvSpPr>
        <p:spPr>
          <a:xfrm>
            <a:off x="6742113" y="3770313"/>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Rectangle 12"/>
          <p:cNvSpPr/>
          <p:nvPr/>
        </p:nvSpPr>
        <p:spPr>
          <a:xfrm>
            <a:off x="3581400" y="914400"/>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4" name="Picture Placeholder 2"/>
          <p:cNvSpPr>
            <a:spLocks noGrp="1"/>
          </p:cNvSpPr>
          <p:nvPr>
            <p:ph type="pic" idx="15"/>
          </p:nvPr>
        </p:nvSpPr>
        <p:spPr>
          <a:xfrm>
            <a:off x="3924300" y="1261872"/>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5" name="Rectangle 14"/>
          <p:cNvSpPr/>
          <p:nvPr/>
        </p:nvSpPr>
        <p:spPr>
          <a:xfrm>
            <a:off x="6400800" y="914400"/>
            <a:ext cx="2514600" cy="2286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Picture Placeholder 2"/>
          <p:cNvSpPr>
            <a:spLocks noGrp="1"/>
          </p:cNvSpPr>
          <p:nvPr>
            <p:ph type="pic" idx="16"/>
          </p:nvPr>
        </p:nvSpPr>
        <p:spPr>
          <a:xfrm>
            <a:off x="6742113" y="1261872"/>
            <a:ext cx="1828800" cy="160020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4" y="699247"/>
            <a:ext cx="1667435" cy="501416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199" y="699247"/>
            <a:ext cx="6037729" cy="50141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12C1B-5368-4A7A-9E21-23881E4B3095}" type="slidenum">
              <a:rPr lang="en-US" smtClean="0"/>
              <a:pPr/>
              <a:t>‹#›</a:t>
            </a:fld>
            <a:endParaRPr lang="en-US" dirty="0"/>
          </a:p>
        </p:txBody>
      </p:sp>
      <p:sp>
        <p:nvSpPr>
          <p:cNvPr id="7" name="TextBox 6"/>
          <p:cNvSpPr txBox="1"/>
          <p:nvPr/>
        </p:nvSpPr>
        <p:spPr>
          <a:xfrm rot="13549715">
            <a:off x="8120300" y="5774378"/>
            <a:ext cx="990600" cy="1323439"/>
          </a:xfrm>
          <a:prstGeom prst="rect">
            <a:avLst/>
          </a:prstGeom>
          <a:noFill/>
        </p:spPr>
        <p:txBody>
          <a:bodyPr wrap="square" rtlCol="0">
            <a:spAutoFit/>
          </a:bodyPr>
          <a:lstStyle/>
          <a:p>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sym typeface="Wingdings"/>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133600"/>
            <a:ext cx="7772400" cy="1362075"/>
          </a:xfrm>
        </p:spPr>
        <p:txBody>
          <a:bodyPr anchor="b" anchorCtr="0"/>
          <a:lstStyle>
            <a:lvl1pPr algn="r">
              <a:defRPr sz="3600" b="0" i="0" cap="all"/>
            </a:lvl1pPr>
          </a:lstStyle>
          <a:p>
            <a:r>
              <a:rPr lang="en-US" smtClean="0"/>
              <a:t>Click to edit Master title style</a:t>
            </a:r>
            <a:endParaRPr/>
          </a:p>
        </p:txBody>
      </p:sp>
      <p:sp>
        <p:nvSpPr>
          <p:cNvPr id="3" name="Text Placeholder 2"/>
          <p:cNvSpPr>
            <a:spLocks noGrp="1"/>
          </p:cNvSpPr>
          <p:nvPr>
            <p:ph type="body" idx="1"/>
          </p:nvPr>
        </p:nvSpPr>
        <p:spPr>
          <a:xfrm>
            <a:off x="722313" y="3505200"/>
            <a:ext cx="7772400" cy="901700"/>
          </a:xfrm>
        </p:spPr>
        <p:txBody>
          <a:bodyPr anchor="t" anchorCtr="0"/>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812C1B-5368-4A7A-9E21-23881E4B3095}" type="slidenum">
              <a:rPr lang="en-US" smtClean="0"/>
              <a:pPr/>
              <a:t>‹#›</a:t>
            </a:fld>
            <a:endParaRPr lang="en-US" dirty="0"/>
          </a:p>
        </p:txBody>
      </p:sp>
      <p:sp>
        <p:nvSpPr>
          <p:cNvPr id="7" name="TextBox 6"/>
          <p:cNvSpPr txBox="1"/>
          <p:nvPr/>
        </p:nvSpPr>
        <p:spPr>
          <a:xfrm rot="2783796">
            <a:off x="6232" y="-270992"/>
            <a:ext cx="990600" cy="1323439"/>
          </a:xfrm>
          <a:prstGeom prst="rect">
            <a:avLst/>
          </a:prstGeom>
          <a:noFill/>
        </p:spPr>
        <p:txBody>
          <a:bodyPr wrap="square" rtlCol="0">
            <a:spAutoFit/>
          </a:bodyPr>
          <a:lstStyle/>
          <a:p>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sym typeface="Wingdings"/>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133600" y="1600200"/>
            <a:ext cx="3200400" cy="45259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86400" y="1600200"/>
            <a:ext cx="3200400" cy="45259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133600" y="1515035"/>
            <a:ext cx="3200400" cy="639762"/>
          </a:xfrm>
        </p:spPr>
        <p:txBody>
          <a:bodyPr anchor="ctr" anchorCtr="0">
            <a:normAutofit/>
          </a:bodyPr>
          <a:lstStyle>
            <a:lvl1pPr marL="0" indent="0" algn="ctr">
              <a:buNone/>
              <a:defRPr sz="2000" b="0">
                <a:solidFill>
                  <a:schemeClr val="bg2">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3600" y="2285999"/>
            <a:ext cx="3200400" cy="38401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486400" y="1515035"/>
            <a:ext cx="3200400" cy="639762"/>
          </a:xfrm>
        </p:spPr>
        <p:txBody>
          <a:bodyPr anchor="ctr" anchorCtr="0">
            <a:normAutofit/>
          </a:bodyPr>
          <a:lstStyle>
            <a:lvl1pPr marL="0" indent="0" algn="ctr">
              <a:buNone/>
              <a:defRPr sz="2000" b="0">
                <a:solidFill>
                  <a:schemeClr val="bg2">
                    <a:lumMod val="20000"/>
                    <a:lumOff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285999"/>
            <a:ext cx="3200400" cy="38401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812C1B-5368-4A7A-9E21-23881E4B3095}" type="slidenum">
              <a:rPr lang="en-US" smtClean="0"/>
              <a:pPr/>
              <a:t>‹#›</a:t>
            </a:fld>
            <a:endParaRPr lang="en-US" dirty="0"/>
          </a:p>
        </p:txBody>
      </p:sp>
      <p:sp>
        <p:nvSpPr>
          <p:cNvPr id="5" name="TextBox 4"/>
          <p:cNvSpPr txBox="1"/>
          <p:nvPr/>
        </p:nvSpPr>
        <p:spPr>
          <a:xfrm rot="13549715">
            <a:off x="8120300" y="5774378"/>
            <a:ext cx="990600" cy="1323439"/>
          </a:xfrm>
          <a:prstGeom prst="rect">
            <a:avLst/>
          </a:prstGeom>
          <a:noFill/>
        </p:spPr>
        <p:txBody>
          <a:bodyPr wrap="square" rtlCol="0">
            <a:spAutoFit/>
          </a:bodyPr>
          <a:lstStyle/>
          <a:p>
            <a:r>
              <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sym typeface="Wingdings 2"/>
              </a:rPr>
              <a:t></a:t>
            </a:r>
            <a:endParaRPr sz="8000">
              <a:gradFill>
                <a:gsLst>
                  <a:gs pos="0">
                    <a:schemeClr val="accent2">
                      <a:lumMod val="75000"/>
                    </a:schemeClr>
                  </a:gs>
                  <a:gs pos="50000">
                    <a:schemeClr val="accent2">
                      <a:lumMod val="40000"/>
                      <a:lumOff val="60000"/>
                    </a:schemeClr>
                  </a:gs>
                  <a:gs pos="100000">
                    <a:schemeClr val="bg2">
                      <a:lumMod val="20000"/>
                      <a:lumOff val="80000"/>
                    </a:schemeClr>
                  </a:gs>
                </a:gsLst>
                <a:lin ang="5400000" scaled="0"/>
              </a:gra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5153" y="273050"/>
            <a:ext cx="2680447" cy="1162050"/>
          </a:xfrm>
        </p:spPr>
        <p:txBody>
          <a:bodyPr anchor="b"/>
          <a:lstStyle>
            <a:lvl1pPr algn="l">
              <a:defRPr sz="2400" b="0"/>
            </a:lvl1pPr>
          </a:lstStyle>
          <a:p>
            <a:r>
              <a:rPr lang="en-US" smtClean="0"/>
              <a:t>Click to edit Master title style</a:t>
            </a:r>
            <a:endParaRPr/>
          </a:p>
        </p:txBody>
      </p:sp>
      <p:sp>
        <p:nvSpPr>
          <p:cNvPr id="3" name="Content Placeholder 2"/>
          <p:cNvSpPr>
            <a:spLocks noGrp="1"/>
          </p:cNvSpPr>
          <p:nvPr>
            <p:ph idx="1"/>
          </p:nvPr>
        </p:nvSpPr>
        <p:spPr>
          <a:xfrm>
            <a:off x="3575049" y="914400"/>
            <a:ext cx="5338763" cy="4799013"/>
          </a:xfrm>
        </p:spPr>
        <p:txBody>
          <a:bodyPr>
            <a:normAutofit/>
          </a:bodyPr>
          <a:lstStyle>
            <a:lvl1pPr>
              <a:defRPr sz="2000"/>
            </a:lvl1pPr>
            <a:lvl2pPr>
              <a:defRPr sz="1800"/>
            </a:lvl2pPr>
            <a:lvl3pPr>
              <a:defRPr sz="1600">
                <a:solidFill>
                  <a:schemeClr val="tx2"/>
                </a:solidFill>
              </a:defRPr>
            </a:lvl3pPr>
            <a:lvl4pPr>
              <a:defRPr sz="1600">
                <a:solidFill>
                  <a:schemeClr val="accent1">
                    <a:lumMod val="50000"/>
                  </a:schemeClr>
                </a:solidFill>
              </a:defRPr>
            </a:lvl4pPr>
            <a:lvl5pPr>
              <a:defRPr sz="1600">
                <a:solidFill>
                  <a:schemeClr val="accent4">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15153" y="1905001"/>
            <a:ext cx="2223247" cy="4037012"/>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21341" y="6539753"/>
            <a:ext cx="1828800" cy="228600"/>
          </a:xfrm>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4320"/>
            <a:ext cx="2679192" cy="1161288"/>
          </a:xfrm>
        </p:spPr>
        <p:txBody>
          <a:bodyPr anchor="b"/>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19456" y="1901952"/>
            <a:ext cx="2221992" cy="4041648"/>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1CBF6-7261-43B3-ACD3-1F6FE1BED7B8}"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812C1B-5368-4A7A-9E21-23881E4B3095}" type="slidenum">
              <a:rPr lang="en-US" smtClean="0"/>
              <a:pPr/>
              <a:t>‹#›</a:t>
            </a:fld>
            <a:endParaRPr lang="en-US" dirty="0"/>
          </a:p>
        </p:txBody>
      </p:sp>
      <p:sp>
        <p:nvSpPr>
          <p:cNvPr id="8" name="Rectangle 7"/>
          <p:cNvSpPr/>
          <p:nvPr/>
        </p:nvSpPr>
        <p:spPr>
          <a:xfrm>
            <a:off x="3575304" y="914400"/>
            <a:ext cx="5340096" cy="4800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txBody>
          <a:bodyPr rtlCol="0" anchor="ctr"/>
          <a:lstStyle/>
          <a:p>
            <a:pPr algn="ctr"/>
            <a:endParaRPr/>
          </a:p>
        </p:txBody>
      </p:sp>
      <p:sp>
        <p:nvSpPr>
          <p:cNvPr id="3" name="Picture Placeholder 2"/>
          <p:cNvSpPr>
            <a:spLocks noGrp="1"/>
          </p:cNvSpPr>
          <p:nvPr>
            <p:ph type="pic" idx="1"/>
          </p:nvPr>
        </p:nvSpPr>
        <p:spPr>
          <a:xfrm>
            <a:off x="3895344" y="1234440"/>
            <a:ext cx="4700016" cy="4160520"/>
          </a:xfrm>
          <a:solidFill>
            <a:schemeClr val="bg1"/>
          </a:solidFill>
          <a:effectLst>
            <a:innerShdw blurRad="152400">
              <a:schemeClr val="bg2">
                <a:lumMod val="25000"/>
              </a:schemeClr>
            </a:innerShdw>
            <a:softEdge rad="19050"/>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8"/>
            <a:ext cx="81534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2133600" y="1600200"/>
            <a:ext cx="6553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21341" y="6539753"/>
            <a:ext cx="1828800" cy="228600"/>
          </a:xfrm>
          <a:prstGeom prst="rect">
            <a:avLst/>
          </a:prstGeom>
        </p:spPr>
        <p:txBody>
          <a:bodyPr vert="horz" lIns="0" tIns="45720" rIns="91440" bIns="45720" rtlCol="0" anchor="ctr"/>
          <a:lstStyle>
            <a:lvl1pPr algn="l">
              <a:defRPr sz="1100">
                <a:solidFill>
                  <a:schemeClr val="tx1"/>
                </a:solidFill>
              </a:defRPr>
            </a:lvl1pPr>
          </a:lstStyle>
          <a:p>
            <a:fld id="{CE51CBF6-7261-43B3-ACD3-1F6FE1BED7B8}" type="datetimeFigureOut">
              <a:rPr lang="en-US" smtClean="0"/>
              <a:pPr/>
              <a:t>3/8/2016</a:t>
            </a:fld>
            <a:endParaRPr lang="en-US" dirty="0"/>
          </a:p>
        </p:txBody>
      </p:sp>
      <p:sp>
        <p:nvSpPr>
          <p:cNvPr id="5" name="Footer Placeholder 4"/>
          <p:cNvSpPr>
            <a:spLocks noGrp="1"/>
          </p:cNvSpPr>
          <p:nvPr>
            <p:ph type="ftr" sz="quarter" idx="3"/>
          </p:nvPr>
        </p:nvSpPr>
        <p:spPr>
          <a:xfrm>
            <a:off x="4343400" y="6539753"/>
            <a:ext cx="3657600" cy="228600"/>
          </a:xfrm>
          <a:prstGeom prst="rect">
            <a:avLst/>
          </a:prstGeom>
        </p:spPr>
        <p:txBody>
          <a:bodyPr vert="horz" lIns="91440" tIns="45720" rIns="0" bIns="45720" rtlCol="0" anchor="ctr"/>
          <a:lstStyle>
            <a:lvl1pPr algn="r">
              <a:defRPr sz="1100">
                <a:solidFill>
                  <a:schemeClr val="tx1"/>
                </a:solidFill>
              </a:defRPr>
            </a:lvl1pPr>
          </a:lstStyle>
          <a:p>
            <a:endParaRPr lang="en-US" dirty="0"/>
          </a:p>
        </p:txBody>
      </p:sp>
      <p:sp>
        <p:nvSpPr>
          <p:cNvPr id="6" name="Slide Number Placeholder 5"/>
          <p:cNvSpPr>
            <a:spLocks noGrp="1"/>
          </p:cNvSpPr>
          <p:nvPr>
            <p:ph type="sldNum" sz="quarter" idx="4"/>
          </p:nvPr>
        </p:nvSpPr>
        <p:spPr>
          <a:xfrm>
            <a:off x="8077200" y="6539753"/>
            <a:ext cx="609600" cy="228600"/>
          </a:xfrm>
          <a:prstGeom prst="rect">
            <a:avLst/>
          </a:prstGeom>
        </p:spPr>
        <p:txBody>
          <a:bodyPr vert="horz" lIns="91440" tIns="45720" rIns="0" bIns="45720" rtlCol="0" anchor="ctr"/>
          <a:lstStyle>
            <a:lvl1pPr algn="r">
              <a:defRPr sz="1100">
                <a:solidFill>
                  <a:schemeClr val="tx1"/>
                </a:solidFill>
              </a:defRPr>
            </a:lvl1pPr>
          </a:lstStyle>
          <a:p>
            <a:fld id="{BB812C1B-5368-4A7A-9E21-23881E4B3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1" eaLnBrk="1" latinLnBrk="0" hangingPunct="1">
        <a:spcBef>
          <a:spcPct val="0"/>
        </a:spcBef>
        <a:buNone/>
        <a:defRPr sz="3600" kern="1200" cap="all" baseline="0">
          <a:solidFill>
            <a:schemeClr val="tx1"/>
          </a:solidFill>
          <a:latin typeface="+mj-lt"/>
          <a:ea typeface="+mj-ea"/>
          <a:cs typeface="+mj-cs"/>
        </a:defRPr>
      </a:lvl1pPr>
    </p:titleStyle>
    <p:bodyStyle>
      <a:lvl1pPr marL="457200" indent="-457200" algn="r" defTabSz="914400" rtl="1" eaLnBrk="1" latinLnBrk="0" hangingPunct="1">
        <a:spcBef>
          <a:spcPts val="1500"/>
        </a:spcBef>
        <a:buFont typeface="Wingdings" pitchFamily="2" charset="2"/>
        <a:buChar char=""/>
        <a:defRPr sz="2000" kern="1200">
          <a:solidFill>
            <a:schemeClr val="tx1"/>
          </a:solidFill>
          <a:latin typeface="+mn-lt"/>
          <a:ea typeface="+mn-ea"/>
          <a:cs typeface="+mn-cs"/>
        </a:defRPr>
      </a:lvl1pPr>
      <a:lvl2pPr marL="914400" indent="-457200" algn="r" defTabSz="914400" rtl="1" eaLnBrk="1" latinLnBrk="0" hangingPunct="1">
        <a:spcBef>
          <a:spcPts val="1500"/>
        </a:spcBef>
        <a:buFont typeface="Century" pitchFamily="18" charset="0"/>
        <a:buChar char="…"/>
        <a:defRPr sz="1800" kern="1200">
          <a:solidFill>
            <a:schemeClr val="tx1"/>
          </a:solidFill>
          <a:latin typeface="+mn-lt"/>
          <a:ea typeface="+mn-ea"/>
          <a:cs typeface="+mn-cs"/>
        </a:defRPr>
      </a:lvl2pPr>
      <a:lvl3pPr marL="1371600" indent="-457200" algn="r" defTabSz="914400" rtl="1" eaLnBrk="1" latinLnBrk="0" hangingPunct="1">
        <a:spcBef>
          <a:spcPts val="1500"/>
        </a:spcBef>
        <a:buFont typeface="Wingdings" pitchFamily="2" charset="2"/>
        <a:buChar char=""/>
        <a:defRPr sz="1600" kern="1200">
          <a:solidFill>
            <a:schemeClr val="tx1"/>
          </a:solidFill>
          <a:latin typeface="+mn-lt"/>
          <a:ea typeface="+mn-ea"/>
          <a:cs typeface="+mn-cs"/>
        </a:defRPr>
      </a:lvl3pPr>
      <a:lvl4pPr marL="1600200" indent="-457200" algn="r" defTabSz="914400" rtl="1" eaLnBrk="1" latinLnBrk="0" hangingPunct="1">
        <a:spcBef>
          <a:spcPts val="1500"/>
        </a:spcBef>
        <a:buFont typeface="Century" pitchFamily="18" charset="0"/>
        <a:buChar char="…"/>
        <a:defRPr sz="1600" kern="1200">
          <a:solidFill>
            <a:schemeClr val="tx1"/>
          </a:solidFill>
          <a:effectLst/>
          <a:latin typeface="+mn-lt"/>
          <a:ea typeface="+mn-ea"/>
          <a:cs typeface="+mn-cs"/>
        </a:defRPr>
      </a:lvl4pPr>
      <a:lvl5pPr marL="1828800" indent="-457200" algn="r" defTabSz="914400" rtl="1" eaLnBrk="1" latinLnBrk="0" hangingPunct="1">
        <a:spcBef>
          <a:spcPts val="1500"/>
        </a:spcBef>
        <a:buFont typeface="Wingdings" pitchFamily="2" charset="2"/>
        <a:buChar char="Ï"/>
        <a:defRPr sz="1600" kern="1200">
          <a:solidFill>
            <a:schemeClr val="tx1"/>
          </a:solidFill>
          <a:effectLst/>
          <a:latin typeface="+mn-lt"/>
          <a:ea typeface="+mn-ea"/>
          <a:cs typeface="+mn-cs"/>
        </a:defRPr>
      </a:lvl5pPr>
      <a:lvl6pPr marL="2057400" indent="-457200" algn="r" defTabSz="914400" rtl="1" eaLnBrk="1" latinLnBrk="0" hangingPunct="1">
        <a:spcBef>
          <a:spcPts val="1500"/>
        </a:spcBef>
        <a:buFont typeface="Century" pitchFamily="18" charset="0"/>
        <a:buChar char="…"/>
        <a:defRPr sz="1600" kern="1200">
          <a:solidFill>
            <a:schemeClr val="tx1"/>
          </a:solidFill>
          <a:latin typeface="+mn-lt"/>
          <a:ea typeface="+mn-ea"/>
          <a:cs typeface="+mn-cs"/>
        </a:defRPr>
      </a:lvl6pPr>
      <a:lvl7pPr marL="2286000" indent="-457200" algn="r" defTabSz="914400" rtl="1" eaLnBrk="1" latinLnBrk="0" hangingPunct="1">
        <a:spcBef>
          <a:spcPts val="1500"/>
        </a:spcBef>
        <a:buFont typeface="Wingdings" pitchFamily="2" charset="2"/>
        <a:buChar char=""/>
        <a:defRPr sz="1600" kern="1200" baseline="0">
          <a:solidFill>
            <a:schemeClr val="tx1"/>
          </a:solidFill>
          <a:latin typeface="+mn-lt"/>
          <a:ea typeface="+mn-ea"/>
          <a:cs typeface="+mn-cs"/>
        </a:defRPr>
      </a:lvl7pPr>
      <a:lvl8pPr marL="2514600" indent="-457200" algn="r" defTabSz="914400" rtl="1" eaLnBrk="1" latinLnBrk="0" hangingPunct="1">
        <a:spcBef>
          <a:spcPts val="1500"/>
        </a:spcBef>
        <a:buFont typeface="Century" pitchFamily="18" charset="0"/>
        <a:buChar char="…"/>
        <a:defRPr sz="1600" kern="1200" baseline="0">
          <a:solidFill>
            <a:schemeClr val="tx1"/>
          </a:solidFill>
          <a:latin typeface="+mn-lt"/>
          <a:ea typeface="+mn-ea"/>
          <a:cs typeface="+mn-cs"/>
        </a:defRPr>
      </a:lvl8pPr>
      <a:lvl9pPr marL="2743200" indent="-457200" algn="r" defTabSz="914400" rtl="1" eaLnBrk="1" latinLnBrk="0" hangingPunct="1">
        <a:spcBef>
          <a:spcPts val="1500"/>
        </a:spcBef>
        <a:buFont typeface="Wingdings" pitchFamily="2" charset="2"/>
        <a:buChar char=""/>
        <a:defRPr sz="1600" kern="1200" baseline="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3" cstate="print"/>
          <a:stretch>
            <a:fillRect/>
          </a:stretch>
        </p:blipFill>
        <p:spPr>
          <a:xfrm>
            <a:off x="6012180" y="786825"/>
            <a:ext cx="438038" cy="391439"/>
          </a:xfrm>
          <a:prstGeom prst="rect">
            <a:avLst/>
          </a:prstGeom>
        </p:spPr>
      </p:pic>
      <p:sp>
        <p:nvSpPr>
          <p:cNvPr id="13" name="Rectangle 225"/>
          <p:cNvSpPr>
            <a:spLocks noChangeArrowheads="1"/>
          </p:cNvSpPr>
          <p:nvPr/>
        </p:nvSpPr>
        <p:spPr bwMode="auto">
          <a:xfrm>
            <a:off x="6071711" y="762000"/>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85" name="Rectangle 204"/>
          <p:cNvSpPr>
            <a:spLocks noChangeArrowheads="1"/>
          </p:cNvSpPr>
          <p:nvPr/>
        </p:nvSpPr>
        <p:spPr bwMode="auto">
          <a:xfrm>
            <a:off x="4495800" y="1575995"/>
            <a:ext cx="4648200" cy="5282005"/>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eaLnBrk="0" fontAlgn="base" hangingPunct="0">
              <a:spcBef>
                <a:spcPct val="0"/>
              </a:spcBef>
              <a:spcAft>
                <a:spcPct val="0"/>
              </a:spcAft>
              <a:tabLst>
                <a:tab pos="2530475" algn="l"/>
              </a:tabLst>
            </a:pPr>
            <a:r>
              <a:rPr lang="ar-EG" sz="1300" b="1" dirty="0" smtClean="0">
                <a:latin typeface="Arial" pitchFamily="34" charset="0"/>
                <a:ea typeface="Times New Roman" pitchFamily="18" charset="0"/>
                <a:cs typeface="Simplified Arabic" pitchFamily="2" charset="-78"/>
              </a:rPr>
              <a:t>الرؤية المستقبلية للمدينة :</a:t>
            </a:r>
          </a:p>
          <a:p>
            <a:pPr lvl="0" algn="ctr" rtl="1" eaLnBrk="0" fontAlgn="base" hangingPunct="0">
              <a:spcBef>
                <a:spcPct val="0"/>
              </a:spcBef>
              <a:spcAft>
                <a:spcPct val="0"/>
              </a:spcAft>
              <a:tabLst>
                <a:tab pos="2530475" algn="l"/>
              </a:tabLst>
            </a:pPr>
            <a:r>
              <a:rPr lang="ar-SA" sz="1300" b="1" u="sng" dirty="0" smtClean="0">
                <a:latin typeface="Arial" pitchFamily="34" charset="0"/>
                <a:ea typeface="Times New Roman" pitchFamily="18" charset="0"/>
                <a:cs typeface="Simplified Arabic" pitchFamily="2" charset="-78"/>
              </a:rPr>
              <a:t>"بنى مزار مدينة خدمية محورية ذات صناعات غير ملوثة للبيئة"</a:t>
            </a:r>
            <a:endParaRPr lang="en-US" sz="1300" dirty="0" smtClean="0">
              <a:latin typeface="Arial" pitchFamily="34" charset="0"/>
              <a:cs typeface="Arial" pitchFamily="34" charset="0"/>
            </a:endParaRPr>
          </a:p>
          <a:p>
            <a:pPr lvl="0" algn="r" rtl="1" eaLnBrk="0" fontAlgn="base" hangingPunct="0">
              <a:spcBef>
                <a:spcPct val="0"/>
              </a:spcBef>
              <a:spcAft>
                <a:spcPct val="0"/>
              </a:spcAft>
              <a:tabLst>
                <a:tab pos="2530475" algn="l"/>
              </a:tabLst>
            </a:pPr>
            <a:r>
              <a:rPr lang="ar-SA" sz="1300" dirty="0" smtClean="0"/>
              <a:t>وتتمثل رؤية قطاع الاقتصاد المحلي لتحقيق رؤية مدينة بنى مزار فيما يلى:</a:t>
            </a:r>
            <a:r>
              <a:rPr lang="ar-SA" sz="1300" dirty="0" smtClean="0">
                <a:latin typeface="Arial" pitchFamily="34" charset="0"/>
                <a:ea typeface="Times New Roman" pitchFamily="18" charset="0"/>
                <a:cs typeface="Simplified Arabic" pitchFamily="2" charset="-78"/>
              </a:rPr>
              <a:t> </a:t>
            </a:r>
            <a:endParaRPr lang="en-US" sz="1300" dirty="0" smtClean="0">
              <a:latin typeface="Arial" pitchFamily="34" charset="0"/>
              <a:cs typeface="Arial" pitchFamily="34" charset="0"/>
            </a:endParaRPr>
          </a:p>
          <a:p>
            <a:pPr lvl="0" algn="ctr" rtl="1" eaLnBrk="0" fontAlgn="base" hangingPunct="0">
              <a:spcBef>
                <a:spcPct val="0"/>
              </a:spcBef>
              <a:spcAft>
                <a:spcPct val="0"/>
              </a:spcAft>
              <a:tabLst>
                <a:tab pos="2530475" algn="l"/>
              </a:tabLst>
            </a:pPr>
            <a:r>
              <a:rPr lang="ar-EG" sz="1300" b="1" u="sng" dirty="0" smtClean="0">
                <a:latin typeface="Arial" pitchFamily="34" charset="0"/>
                <a:ea typeface="Times New Roman" pitchFamily="18" charset="0"/>
                <a:cs typeface="Simplified Arabic" pitchFamily="2" charset="-78"/>
              </a:rPr>
              <a:t>مدينة بنى مزار </a:t>
            </a:r>
            <a:endParaRPr lang="en-US" sz="1300" b="1" u="sng" dirty="0" smtClean="0">
              <a:latin typeface="Times New Roman" pitchFamily="18" charset="0"/>
              <a:ea typeface="Times New Roman" pitchFamily="18" charset="0"/>
              <a:cs typeface="Simplified Arabic" pitchFamily="2" charset="-78"/>
            </a:endParaRPr>
          </a:p>
          <a:p>
            <a:pPr lvl="0" algn="ctr" rtl="1" eaLnBrk="0" fontAlgn="base" hangingPunct="0">
              <a:spcBef>
                <a:spcPct val="0"/>
              </a:spcBef>
              <a:spcAft>
                <a:spcPct val="0"/>
              </a:spcAft>
              <a:tabLst>
                <a:tab pos="2530475" algn="l"/>
              </a:tabLst>
            </a:pPr>
            <a:r>
              <a:rPr lang="ar-EG" sz="1300" b="1" u="sng" dirty="0" smtClean="0">
                <a:latin typeface="Times New Roman" pitchFamily="18" charset="0"/>
                <a:ea typeface="Times New Roman" pitchFamily="18" charset="0"/>
                <a:cs typeface="Simplified Arabic" pitchFamily="2" charset="-78"/>
              </a:rPr>
              <a:t>مركزاً لتوطن الخدمات لتحقيق التنمية المستدامة لها</a:t>
            </a:r>
          </a:p>
          <a:p>
            <a:pPr algn="justLow" rtl="1"/>
            <a:r>
              <a:rPr lang="ar-SA" sz="1300" dirty="0" smtClean="0"/>
              <a:t>يساعد وقوع مدينة بنى مزار على محور يربط شمال الصعيد بجنوبه، وكذلك المحور الذى يربط محافظة البحر الأحمر بوادى النيل ثم الوادى الجديد، يساعد ذلك على توطن قطاع الخدمات ، وكذلك يعزز كونها عاصمة لمركز بنى مزار قيامها بدورها  كقطب اقتصادى رئيسي فى المحافظة ، وذلك من خلال  اجتذاب وإقامة الأنشطة الخدمية المختلفة بالمدينة ، ومن ثم </a:t>
            </a:r>
            <a:r>
              <a:rPr lang="ar-EG" sz="1300" dirty="0" smtClean="0"/>
              <a:t> يمكن أن يتواجد بها مراكز وتجمعات  تقدم خدمات التسويق  والوجستيات، وكذلك الخدمات المالية والمصرفية والتأمينية والتعليمية, والصحية والخدمات العقارية، الأمر الذى يجعل هذا القطاع قائدا للنمو بالمدينة ، ويتولد فية الجزء الأكبر من دخلها ، ويعمل به النسبة الأكبر من المشتغلين بها. </a:t>
            </a:r>
          </a:p>
          <a:p>
            <a:pPr algn="justLow" rtl="1"/>
            <a:r>
              <a:rPr lang="ar-EG" sz="1300" b="1" dirty="0" smtClean="0">
                <a:solidFill>
                  <a:srgbClr val="FF0000"/>
                </a:solidFill>
              </a:rPr>
              <a:t>يسعى قطاع الخدمات إلى تحقيق الأهداف التالية:-</a:t>
            </a:r>
            <a:endParaRPr lang="en-US" sz="1300" b="1" dirty="0" smtClean="0">
              <a:solidFill>
                <a:srgbClr val="FF0000"/>
              </a:solidFill>
            </a:endParaRPr>
          </a:p>
          <a:p>
            <a:pPr lvl="0" algn="justLow" rtl="1" eaLnBrk="0" hangingPunct="0">
              <a:buFontTx/>
              <a:buChar char="•"/>
            </a:pPr>
            <a:r>
              <a:rPr lang="ar-EG" sz="1300" dirty="0" smtClean="0"/>
              <a:t>زيادة القدرة التنافسية للمدينة سواء على المستوى المحلى أو المستوى الأقليمى.</a:t>
            </a:r>
            <a:endParaRPr lang="en-US" sz="1300" dirty="0" smtClean="0"/>
          </a:p>
          <a:p>
            <a:pPr lvl="0" algn="justLow" rtl="1" eaLnBrk="0" hangingPunct="0">
              <a:buFontTx/>
              <a:buChar char="•"/>
            </a:pPr>
            <a:r>
              <a:rPr lang="ar-EG" sz="1300" dirty="0" smtClean="0"/>
              <a:t>تحقيق الترابط بين نشاط الخدمات والانشطة الاقتصادية الأخرى</a:t>
            </a:r>
            <a:endParaRPr lang="en-US" sz="1300" dirty="0" smtClean="0"/>
          </a:p>
          <a:p>
            <a:pPr lvl="0" algn="justLow" rtl="1" eaLnBrk="0" hangingPunct="0">
              <a:buFontTx/>
              <a:buChar char="•"/>
            </a:pPr>
            <a:r>
              <a:rPr lang="ar-EG" sz="1300" dirty="0" smtClean="0"/>
              <a:t>خفض تكلفة المعاملات وتحسين كفاءة المشروعات الاستثمارية </a:t>
            </a:r>
            <a:endParaRPr lang="en-US" sz="1300" dirty="0" smtClean="0"/>
          </a:p>
          <a:p>
            <a:pPr lvl="0" algn="justLow" rtl="1" eaLnBrk="0" hangingPunct="0">
              <a:buFontTx/>
              <a:buChar char="•"/>
            </a:pPr>
            <a:r>
              <a:rPr lang="ar-EG" sz="1300" dirty="0" smtClean="0"/>
              <a:t>زيادة معدلات التنمية البشرية.</a:t>
            </a:r>
            <a:endParaRPr lang="en-US" sz="1300" dirty="0" smtClean="0"/>
          </a:p>
          <a:p>
            <a:pPr lvl="0" algn="justLow" rtl="1" eaLnBrk="0" hangingPunct="0">
              <a:buFontTx/>
              <a:buChar char="•"/>
            </a:pPr>
            <a:r>
              <a:rPr lang="ar-EG" sz="1300" dirty="0" smtClean="0"/>
              <a:t>تخفيض معدلات الفقر بالمدينة</a:t>
            </a:r>
          </a:p>
          <a:p>
            <a:pPr lvl="0" algn="justLow" rtl="1"/>
            <a:r>
              <a:rPr lang="ar-EG" sz="1300" b="1" dirty="0" smtClean="0">
                <a:solidFill>
                  <a:srgbClr val="FF0000"/>
                </a:solidFill>
              </a:rPr>
              <a:t>يسعى قطاع الصناعات لحماية البيئة إلى تحقيق الأهداف التالية:-</a:t>
            </a:r>
            <a:endParaRPr lang="en-US" sz="1300" b="1" dirty="0" smtClean="0">
              <a:solidFill>
                <a:srgbClr val="FF0000"/>
              </a:solidFill>
            </a:endParaRPr>
          </a:p>
          <a:p>
            <a:pPr lvl="0" algn="justLow" rtl="1" eaLnBrk="0" hangingPunct="0">
              <a:buFontTx/>
              <a:buChar char="•"/>
            </a:pPr>
            <a:r>
              <a:rPr lang="ar-EG" sz="1300" dirty="0" smtClean="0"/>
              <a:t>تدعيم القدرة التصديرية للمدينة.</a:t>
            </a:r>
            <a:endParaRPr lang="en-US" sz="1300" dirty="0" smtClean="0"/>
          </a:p>
          <a:p>
            <a:pPr lvl="0" algn="justLow" rtl="1" eaLnBrk="0" hangingPunct="0">
              <a:buFontTx/>
              <a:buChar char="•"/>
            </a:pPr>
            <a:r>
              <a:rPr lang="ar-EG" sz="1300" dirty="0" smtClean="0"/>
              <a:t>خلق فرص عمل .</a:t>
            </a:r>
            <a:endParaRPr lang="en-US" sz="1300" dirty="0" smtClean="0"/>
          </a:p>
          <a:p>
            <a:pPr lvl="0" algn="justLow" rtl="1" eaLnBrk="0" hangingPunct="0">
              <a:buFontTx/>
              <a:buChar char="•"/>
            </a:pPr>
            <a:r>
              <a:rPr lang="ar-EG" sz="1300" dirty="0" smtClean="0"/>
              <a:t>زيادة الدخل المدينة. </a:t>
            </a:r>
            <a:endParaRPr lang="en-US" sz="1300" dirty="0" smtClean="0"/>
          </a:p>
          <a:p>
            <a:pPr lvl="0" algn="justLow" rtl="1" eaLnBrk="0" hangingPunct="0">
              <a:buFontTx/>
              <a:buChar char="•"/>
            </a:pPr>
            <a:r>
              <a:rPr lang="ar-EG" sz="1300" dirty="0" smtClean="0"/>
              <a:t>تنويع الهيكل الاقتصادى للمدينة . </a:t>
            </a:r>
            <a:endParaRPr lang="en-US" sz="1300" dirty="0" smtClean="0"/>
          </a:p>
          <a:p>
            <a:pPr lvl="0" algn="justLow" rtl="1" eaLnBrk="0" hangingPunct="0">
              <a:buFontTx/>
              <a:buChar char="•"/>
            </a:pPr>
            <a:r>
              <a:rPr lang="ar-EG" sz="1300" dirty="0" smtClean="0"/>
              <a:t>جذب مزيد من الاستثمارات .</a:t>
            </a:r>
            <a:endParaRPr lang="en-US" sz="1300" dirty="0" smtClean="0"/>
          </a:p>
          <a:p>
            <a:pPr lvl="0" algn="justLow" rtl="1" eaLnBrk="0" hangingPunct="0">
              <a:buFontTx/>
              <a:buChar char="•"/>
            </a:pPr>
            <a:r>
              <a:rPr lang="ar-EG" sz="1300" dirty="0" smtClean="0"/>
              <a:t>الأستفادة من توافر الإيدى العاملة ذات الأجور المنخفضة نسبيا</a:t>
            </a:r>
          </a:p>
        </p:txBody>
      </p:sp>
      <p:sp>
        <p:nvSpPr>
          <p:cNvPr id="14" name="Rectangle 225"/>
          <p:cNvSpPr>
            <a:spLocks noChangeArrowheads="1"/>
          </p:cNvSpPr>
          <p:nvPr/>
        </p:nvSpPr>
        <p:spPr bwMode="auto">
          <a:xfrm>
            <a:off x="228600" y="1219200"/>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4-1 </a:t>
            </a:r>
            <a:r>
              <a:rPr lang="ar-EG" b="1" dirty="0" smtClean="0">
                <a:solidFill>
                  <a:schemeClr val="bg1">
                    <a:lumMod val="95000"/>
                  </a:schemeClr>
                </a:solidFill>
                <a:latin typeface="+mj-lt"/>
                <a:ea typeface="+mj-ea"/>
                <a:cs typeface="+mj-cs"/>
              </a:rPr>
              <a:t>قطاع الإقتصاد</a:t>
            </a:r>
            <a:endParaRPr lang="en-US" b="1" dirty="0" smtClean="0">
              <a:solidFill>
                <a:schemeClr val="bg1">
                  <a:lumMod val="95000"/>
                </a:schemeClr>
              </a:solidFill>
              <a:latin typeface="+mj-lt"/>
              <a:ea typeface="+mj-ea"/>
              <a:cs typeface="+mj-cs"/>
            </a:endParaRPr>
          </a:p>
        </p:txBody>
      </p:sp>
      <p:sp>
        <p:nvSpPr>
          <p:cNvPr id="17" name="Rectangle 204"/>
          <p:cNvSpPr>
            <a:spLocks noChangeArrowheads="1"/>
          </p:cNvSpPr>
          <p:nvPr/>
        </p:nvSpPr>
        <p:spPr bwMode="auto">
          <a:xfrm>
            <a:off x="17463" y="1992749"/>
            <a:ext cx="4478337" cy="181588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تنويع مصادر الدخل المحلى.</a:t>
            </a:r>
            <a:endParaRPr lang="en-US" sz="1400" dirty="0" smtClean="0"/>
          </a:p>
          <a:p>
            <a:pPr lvl="0" algn="r" rtl="1">
              <a:buFont typeface="Arial" pitchFamily="34" charset="0"/>
              <a:buChar char="•"/>
            </a:pPr>
            <a:r>
              <a:rPr lang="ar-EG" sz="1400" dirty="0" smtClean="0"/>
              <a:t>دفع عجلة التحضر بالمدينة وخلق خدمات (تجارية – خدمية) تقود عملية التنمية بالمدينة.</a:t>
            </a:r>
            <a:endParaRPr lang="en-US" sz="1400" dirty="0" smtClean="0"/>
          </a:p>
          <a:p>
            <a:pPr lvl="0" algn="r" rtl="1">
              <a:buFont typeface="Arial" pitchFamily="34" charset="0"/>
              <a:buChar char="•"/>
            </a:pPr>
            <a:r>
              <a:rPr lang="ar-EG" sz="1400" dirty="0" smtClean="0"/>
              <a:t>تقليل الفارق بين طبقات المجتمع من خلال رفع مستوى المعيشة.</a:t>
            </a:r>
            <a:endParaRPr lang="en-US" sz="1400" dirty="0" smtClean="0"/>
          </a:p>
          <a:p>
            <a:pPr lvl="0" algn="r" rtl="1">
              <a:buFont typeface="Arial" pitchFamily="34" charset="0"/>
              <a:buChar char="•"/>
            </a:pPr>
            <a:r>
              <a:rPr lang="ar-EG" sz="1400" dirty="0" smtClean="0"/>
              <a:t>تعظيم الاستفادة من الأراضي والمقومات المكانية والطبيعية للمدينة.</a:t>
            </a:r>
            <a:endParaRPr lang="en-US" sz="1400" dirty="0" smtClean="0"/>
          </a:p>
          <a:p>
            <a:pPr lvl="0" algn="r" rtl="1">
              <a:buFont typeface="Arial" pitchFamily="34" charset="0"/>
              <a:buChar char="•"/>
            </a:pPr>
            <a:r>
              <a:rPr lang="ar-EG" sz="1400" dirty="0" smtClean="0"/>
              <a:t>تنوع الانشطة الاقتصادية. </a:t>
            </a:r>
            <a:endParaRPr lang="en-US" sz="1400" dirty="0" smtClean="0"/>
          </a:p>
          <a:p>
            <a:pPr lvl="0" algn="r" rtl="1">
              <a:buFont typeface="Arial" pitchFamily="34" charset="0"/>
              <a:buChar char="•"/>
            </a:pPr>
            <a:r>
              <a:rPr lang="ar-EG" sz="1400" dirty="0" smtClean="0"/>
              <a:t>رفع مستوى قطاع الخدمات مما يزيد من دورها التنموي على مستوى المحافظة.</a:t>
            </a:r>
            <a:endParaRPr lang="en-US" sz="1400" dirty="0"/>
          </a:p>
        </p:txBody>
      </p:sp>
      <p:sp>
        <p:nvSpPr>
          <p:cNvPr id="20" name="Rectangle 225"/>
          <p:cNvSpPr>
            <a:spLocks noChangeArrowheads="1"/>
          </p:cNvSpPr>
          <p:nvPr/>
        </p:nvSpPr>
        <p:spPr bwMode="auto">
          <a:xfrm>
            <a:off x="318448" y="16510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العامة بعيدة المدي</a:t>
            </a:r>
            <a:endParaRPr lang="en-US" sz="1600" b="1" dirty="0" smtClean="0">
              <a:solidFill>
                <a:schemeClr val="bg1">
                  <a:lumMod val="95000"/>
                </a:schemeClr>
              </a:solidFill>
            </a:endParaRPr>
          </a:p>
        </p:txBody>
      </p:sp>
      <p:sp>
        <p:nvSpPr>
          <p:cNvPr id="24" name="Rectangle 204"/>
          <p:cNvSpPr>
            <a:spLocks noChangeArrowheads="1"/>
          </p:cNvSpPr>
          <p:nvPr/>
        </p:nvSpPr>
        <p:spPr bwMode="auto">
          <a:xfrm>
            <a:off x="17463" y="4151173"/>
            <a:ext cx="4478337" cy="2462213"/>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زيادة معدلات تنمية رأس المال البشرى.</a:t>
            </a:r>
            <a:endParaRPr lang="en-US" sz="1400" dirty="0" smtClean="0"/>
          </a:p>
          <a:p>
            <a:pPr lvl="0" algn="r" rtl="1">
              <a:buFont typeface="Arial" pitchFamily="34" charset="0"/>
              <a:buChar char="•"/>
            </a:pPr>
            <a:r>
              <a:rPr lang="ar-EG" sz="1400" dirty="0" smtClean="0"/>
              <a:t>رفع كفاءة الجهات والمؤسسات الإدارية بالمدينة.</a:t>
            </a:r>
            <a:endParaRPr lang="en-US" sz="1400" dirty="0" smtClean="0"/>
          </a:p>
          <a:p>
            <a:pPr lvl="0" algn="r" rtl="1">
              <a:buFont typeface="Arial" pitchFamily="34" charset="0"/>
              <a:buChar char="•"/>
            </a:pPr>
            <a:r>
              <a:rPr lang="ar-EG" sz="1400" dirty="0" smtClean="0"/>
              <a:t>رفع كفاءة الخدمات الصحية والتعليمية والتوسع فى تقديمها.</a:t>
            </a:r>
            <a:endParaRPr lang="en-US" sz="1400" dirty="0" smtClean="0"/>
          </a:p>
          <a:p>
            <a:pPr lvl="0" algn="r" rtl="1">
              <a:buFont typeface="Arial" pitchFamily="34" charset="0"/>
              <a:buChar char="•"/>
            </a:pPr>
            <a:r>
              <a:rPr lang="ar-EG" sz="1400" dirty="0" smtClean="0"/>
              <a:t>زيادة معدلات النمو فى الخدمات التجارية والمالية للمدينة.</a:t>
            </a:r>
            <a:endParaRPr lang="en-US" sz="1400" dirty="0" smtClean="0"/>
          </a:p>
          <a:p>
            <a:pPr lvl="0" algn="r" rtl="1">
              <a:buFont typeface="Arial" pitchFamily="34" charset="0"/>
              <a:buChar char="•"/>
            </a:pPr>
            <a:r>
              <a:rPr lang="ar-EG" sz="1400" dirty="0" smtClean="0"/>
              <a:t>زيادة الترابطات الأمامية والخلفية للإنشطة المختلفة بالمدينة.</a:t>
            </a:r>
            <a:endParaRPr lang="en-US" sz="1400" dirty="0" smtClean="0"/>
          </a:p>
          <a:p>
            <a:pPr lvl="0" algn="r" rtl="1">
              <a:buFont typeface="Arial" pitchFamily="34" charset="0"/>
              <a:buChar char="•"/>
            </a:pPr>
            <a:r>
              <a:rPr lang="ar-EG" sz="1400" dirty="0" smtClean="0"/>
              <a:t>خلق مناخ جاذب للاستثمار بالمدينة.</a:t>
            </a:r>
            <a:endParaRPr lang="en-US" sz="1400" dirty="0" smtClean="0"/>
          </a:p>
          <a:p>
            <a:pPr lvl="0" algn="r" rtl="1">
              <a:buFont typeface="Arial" pitchFamily="34" charset="0"/>
              <a:buChar char="•"/>
            </a:pPr>
            <a:r>
              <a:rPr lang="ar-EG" sz="1400" dirty="0" smtClean="0"/>
              <a:t>توفير وتطوير شبكة وخدمات النقل لتسهيل الوصول الى مناطق تقديم الخدمات بالمدينة.</a:t>
            </a:r>
            <a:endParaRPr lang="en-US" sz="1400" dirty="0" smtClean="0"/>
          </a:p>
          <a:p>
            <a:pPr lvl="0" algn="r" rtl="1">
              <a:buFont typeface="Arial" pitchFamily="34" charset="0"/>
              <a:buChar char="•"/>
            </a:pPr>
            <a:r>
              <a:rPr lang="ar-EG" sz="1400" dirty="0" smtClean="0"/>
              <a:t>زيادة وتفعيل دور القطاع المجتمع المدنى بالمدينة.</a:t>
            </a:r>
            <a:endParaRPr lang="en-US" sz="1400" dirty="0" smtClean="0"/>
          </a:p>
          <a:p>
            <a:pPr algn="r" rtl="1">
              <a:buFont typeface="Arial" pitchFamily="34" charset="0"/>
              <a:buChar char="•"/>
            </a:pPr>
            <a:r>
              <a:rPr lang="ar-SA" sz="1400" dirty="0" smtClean="0"/>
              <a:t>العمل على تشجيع الإستثمارات واستغلال المقومات المتاحة للنهوض بالمدينة إقتصاديا </a:t>
            </a:r>
            <a:endParaRPr lang="en-US" sz="1400" dirty="0"/>
          </a:p>
        </p:txBody>
      </p:sp>
      <p:sp>
        <p:nvSpPr>
          <p:cNvPr id="25" name="Rectangle 225"/>
          <p:cNvSpPr>
            <a:spLocks noChangeArrowheads="1"/>
          </p:cNvSpPr>
          <p:nvPr/>
        </p:nvSpPr>
        <p:spPr bwMode="auto">
          <a:xfrm>
            <a:off x="342900" y="38100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قصيرة المدي</a:t>
            </a:r>
            <a:endParaRPr lang="en-US" sz="1600" b="1" dirty="0" smtClean="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slide(fromTop)">
                                      <p:cBhvr>
                                        <p:cTn id="11" dur="500"/>
                                        <p:tgtEl>
                                          <p:spTgt spid="85"/>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downLeft)">
                                      <p:cBhvr>
                                        <p:cTn id="15" dur="500"/>
                                        <p:tgtEl>
                                          <p:spTgt spid="20"/>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slide(fromTop)">
                                      <p:cBhvr>
                                        <p:cTn id="19" dur="500"/>
                                        <p:tgtEl>
                                          <p:spTgt spid="17"/>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Left)">
                                      <p:cBhvr>
                                        <p:cTn id="23" dur="500"/>
                                        <p:tgtEl>
                                          <p:spTgt spid="25"/>
                                        </p:tgtEl>
                                      </p:cBhvr>
                                    </p:animEffect>
                                  </p:childTnLst>
                                </p:cTn>
                              </p:par>
                            </p:childTnLst>
                          </p:cTn>
                        </p:par>
                        <p:par>
                          <p:cTn id="24" fill="hold">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lide(fromTop)">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14" grpId="0" animBg="1"/>
      <p:bldP spid="17" grpId="0" animBg="1"/>
      <p:bldP spid="20" grpId="0" animBg="1"/>
      <p:bldP spid="24" grpId="0" animBg="1"/>
      <p:bldP spid="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1981200"/>
            <a:ext cx="4478337" cy="149271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وجود مصدرين للمياه العذبه (نهر النيل و ترعه الابراهيميه ) </a:t>
            </a:r>
            <a:endParaRPr lang="en-US" sz="1300" dirty="0" smtClean="0"/>
          </a:p>
          <a:p>
            <a:pPr lvl="0" algn="r" rtl="1">
              <a:buFont typeface="Arial" pitchFamily="34" charset="0"/>
              <a:buChar char="•"/>
            </a:pPr>
            <a:r>
              <a:rPr lang="ar-EG" sz="1300" dirty="0" smtClean="0"/>
              <a:t>وجود عدد من الخزانات الارضيه بسعه اجماليه 6100  م3 وعدد 1 خزان علوي سعه 1000 م3 </a:t>
            </a:r>
            <a:endParaRPr lang="en-US" sz="1300" dirty="0" smtClean="0"/>
          </a:p>
          <a:p>
            <a:pPr lvl="0" algn="r" rtl="1">
              <a:buFont typeface="Arial" pitchFamily="34" charset="0"/>
              <a:buChar char="•"/>
            </a:pPr>
            <a:r>
              <a:rPr lang="ar-EG" sz="1300" dirty="0" smtClean="0"/>
              <a:t>استكمال شبكه المياه لتغطي جميع انحاء المدينه . </a:t>
            </a:r>
            <a:endParaRPr lang="en-US" sz="1300" dirty="0" smtClean="0"/>
          </a:p>
          <a:p>
            <a:pPr lvl="0" algn="r" rtl="1">
              <a:buFont typeface="Arial" pitchFamily="34" charset="0"/>
              <a:buChar char="•"/>
            </a:pPr>
            <a:r>
              <a:rPr lang="ar-EG" sz="1300" dirty="0" smtClean="0"/>
              <a:t>زياده كميه المياه المنتجه لتغطي احتياجات المدينه في المستقبل </a:t>
            </a:r>
            <a:endParaRPr lang="en-US" sz="1300" dirty="0" smtClean="0"/>
          </a:p>
          <a:p>
            <a:pPr algn="r" rtl="1">
              <a:buFont typeface="Arial" pitchFamily="34" charset="0"/>
              <a:buChar char="•"/>
            </a:pPr>
            <a:r>
              <a:rPr lang="ar-EG" sz="1300" dirty="0" smtClean="0"/>
              <a:t>زيادة عدد الخزانات العاليه في المدينه لتوفير الضغوط المناسبه في الشبكه في جميع انحاء المدينه . </a:t>
            </a:r>
            <a:endParaRPr lang="en-US" sz="130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723116"/>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9" name="Rectangle 225"/>
          <p:cNvSpPr>
            <a:spLocks noChangeArrowheads="1"/>
          </p:cNvSpPr>
          <p:nvPr/>
        </p:nvSpPr>
        <p:spPr bwMode="auto">
          <a:xfrm>
            <a:off x="4953000" y="34417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4" name="Rectangle 204"/>
          <p:cNvSpPr>
            <a:spLocks noChangeArrowheads="1"/>
          </p:cNvSpPr>
          <p:nvPr/>
        </p:nvSpPr>
        <p:spPr bwMode="auto">
          <a:xfrm>
            <a:off x="66367" y="2018208"/>
            <a:ext cx="4478337" cy="129266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وجود مناطق محرومة من شبكة الماه بالمدينة </a:t>
            </a:r>
            <a:endParaRPr lang="en-US" sz="1300" dirty="0" smtClean="0"/>
          </a:p>
          <a:p>
            <a:pPr lvl="0" algn="r" rtl="1">
              <a:buFont typeface="Arial" pitchFamily="34" charset="0"/>
              <a:buChar char="•"/>
            </a:pPr>
            <a:r>
              <a:rPr lang="ar-EG" sz="1300" dirty="0" smtClean="0"/>
              <a:t>وجود بعض النهايات الميتة فى الشبكة مما يؤدى الى تغير نوعية المياه . </a:t>
            </a:r>
            <a:endParaRPr lang="en-US" sz="1300" dirty="0" smtClean="0"/>
          </a:p>
          <a:p>
            <a:pPr lvl="0" algn="r" rtl="1">
              <a:buFont typeface="Arial" pitchFamily="34" charset="0"/>
              <a:buChar char="•"/>
            </a:pPr>
            <a:r>
              <a:rPr lang="ar-EG" sz="1300" dirty="0" smtClean="0"/>
              <a:t>عدم توافر محابس الهواء على الخطوط الرئيسية للشبكة</a:t>
            </a:r>
            <a:endParaRPr lang="en-US" sz="1300" dirty="0" smtClean="0"/>
          </a:p>
          <a:p>
            <a:pPr lvl="0" algn="r" rtl="1">
              <a:buFont typeface="Arial" pitchFamily="34" charset="0"/>
              <a:buChar char="•"/>
            </a:pPr>
            <a:r>
              <a:rPr lang="en-US" sz="1300" dirty="0" smtClean="0"/>
              <a:t>.</a:t>
            </a:r>
            <a:r>
              <a:rPr lang="ar-EG" sz="1300" dirty="0" smtClean="0"/>
              <a:t>قلة عدد محابس القفل سواء على الخطوط الرئيسية او الفرعية للشبكة. </a:t>
            </a:r>
            <a:endParaRPr lang="en-US" sz="1300" dirty="0" smtClean="0"/>
          </a:p>
          <a:p>
            <a:pPr lvl="0" algn="r" rtl="1">
              <a:buFont typeface="Arial" pitchFamily="34" charset="0"/>
              <a:buChar char="•"/>
            </a:pPr>
            <a:r>
              <a:rPr lang="ar-EG" sz="1300" dirty="0" smtClean="0"/>
              <a:t>عدم توفير مياه صالحه للشرب بالمنازل</a:t>
            </a:r>
            <a:endParaRPr lang="en-US" sz="1300" dirty="0" smtClean="0"/>
          </a:p>
          <a:p>
            <a:pPr lvl="0" algn="r" rtl="1">
              <a:buFont typeface="Arial" pitchFamily="34" charset="0"/>
              <a:buChar char="•"/>
            </a:pPr>
            <a:r>
              <a:rPr lang="ar-EG" sz="1300" dirty="0" smtClean="0"/>
              <a:t>تسرب مياه الصرف الصحى الى شبكة المياه العذبة </a:t>
            </a:r>
            <a:endParaRPr lang="en-US" sz="1300" dirty="0"/>
          </a:p>
        </p:txBody>
      </p:sp>
      <p:sp>
        <p:nvSpPr>
          <p:cNvPr id="25" name="Rectangle 225"/>
          <p:cNvSpPr>
            <a:spLocks noChangeArrowheads="1"/>
          </p:cNvSpPr>
          <p:nvPr/>
        </p:nvSpPr>
        <p:spPr bwMode="auto">
          <a:xfrm>
            <a:off x="375312" y="1712312"/>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111456" y="3634771"/>
            <a:ext cx="4451041" cy="149271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زيادة نصيب الفرد من المياه . </a:t>
            </a:r>
            <a:endParaRPr lang="en-US" sz="1300" dirty="0" smtClean="0"/>
          </a:p>
          <a:p>
            <a:pPr lvl="0" algn="r" rtl="1">
              <a:buFont typeface="Arial" pitchFamily="34" charset="0"/>
              <a:buChar char="•"/>
            </a:pPr>
            <a:r>
              <a:rPr lang="ar-EG" sz="1300" dirty="0" smtClean="0"/>
              <a:t>رفع كفاءة برامج الصيانه والعمل على تقليل الاعطال .</a:t>
            </a:r>
            <a:endParaRPr lang="en-US" sz="1300" dirty="0" smtClean="0"/>
          </a:p>
          <a:p>
            <a:pPr lvl="0" algn="r" rtl="1">
              <a:buFont typeface="Arial" pitchFamily="34" charset="0"/>
              <a:buChar char="•"/>
            </a:pPr>
            <a:r>
              <a:rPr lang="ar-EG" sz="1300" dirty="0" smtClean="0"/>
              <a:t>تقليل وحل شكاوى المواطنين </a:t>
            </a:r>
            <a:endParaRPr lang="en-US" sz="1300" dirty="0" smtClean="0"/>
          </a:p>
          <a:p>
            <a:pPr lvl="0" algn="r" rtl="1">
              <a:buFont typeface="Arial" pitchFamily="34" charset="0"/>
              <a:buChar char="•"/>
            </a:pPr>
            <a:r>
              <a:rPr lang="ar-EG" sz="1300" dirty="0" smtClean="0"/>
              <a:t>منع التوصيلات العشوائية وحماية الشبكة</a:t>
            </a:r>
          </a:p>
          <a:p>
            <a:pPr lvl="0" algn="r" rtl="1">
              <a:buFont typeface="Arial" pitchFamily="34" charset="0"/>
              <a:buChar char="•"/>
            </a:pPr>
            <a:r>
              <a:rPr lang="ar-EG" sz="1300" dirty="0" smtClean="0"/>
              <a:t>ضمان وصول المياه في حالة تعطل محطات التغذيه</a:t>
            </a:r>
            <a:endParaRPr lang="en-US" sz="1300" dirty="0" smtClean="0"/>
          </a:p>
          <a:p>
            <a:pPr lvl="0" algn="r" rtl="1">
              <a:buFont typeface="Arial" pitchFamily="34" charset="0"/>
              <a:buChar char="•"/>
            </a:pPr>
            <a:r>
              <a:rPr lang="ar-EG" sz="1300" dirty="0" smtClean="0"/>
              <a:t>تقليل الفاقد في المياه</a:t>
            </a:r>
            <a:endParaRPr lang="en-US" sz="1300" dirty="0" smtClean="0"/>
          </a:p>
          <a:p>
            <a:pPr lvl="0" algn="r" rtl="1">
              <a:buFont typeface="Arial" pitchFamily="34" charset="0"/>
              <a:buChar char="•"/>
            </a:pPr>
            <a:r>
              <a:rPr lang="ar-EG" sz="1300" dirty="0" smtClean="0"/>
              <a:t>وصول المياه في اوقات الذروه</a:t>
            </a:r>
            <a:endParaRPr lang="en-US" sz="1300" dirty="0" smtClean="0"/>
          </a:p>
        </p:txBody>
      </p:sp>
      <p:sp>
        <p:nvSpPr>
          <p:cNvPr id="31" name="Rectangle 225"/>
          <p:cNvSpPr>
            <a:spLocks noChangeArrowheads="1"/>
          </p:cNvSpPr>
          <p:nvPr/>
        </p:nvSpPr>
        <p:spPr bwMode="auto">
          <a:xfrm>
            <a:off x="412441" y="3289027"/>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
        <p:nvSpPr>
          <p:cNvPr id="32" name="Rectangle 225"/>
          <p:cNvSpPr>
            <a:spLocks noChangeArrowheads="1"/>
          </p:cNvSpPr>
          <p:nvPr/>
        </p:nvSpPr>
        <p:spPr bwMode="auto">
          <a:xfrm>
            <a:off x="228600" y="1315865"/>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smtClean="0">
                <a:solidFill>
                  <a:schemeClr val="bg1">
                    <a:lumMod val="95000"/>
                  </a:schemeClr>
                </a:solidFill>
              </a:rPr>
              <a:t>4-5-2 </a:t>
            </a:r>
            <a:r>
              <a:rPr lang="ar-EG" b="1" dirty="0" smtClean="0">
                <a:solidFill>
                  <a:schemeClr val="bg1">
                    <a:lumMod val="95000"/>
                  </a:schemeClr>
                </a:solidFill>
              </a:rPr>
              <a:t>التغذية بالمياة</a:t>
            </a:r>
            <a:endParaRPr lang="en-US" b="1" dirty="0" smtClean="0">
              <a:solidFill>
                <a:schemeClr val="bg1">
                  <a:lumMod val="95000"/>
                </a:schemeClr>
              </a:solidFill>
            </a:endParaRPr>
          </a:p>
        </p:txBody>
      </p:sp>
      <p:sp>
        <p:nvSpPr>
          <p:cNvPr id="33" name="Rectangle 204"/>
          <p:cNvSpPr>
            <a:spLocks noChangeArrowheads="1"/>
          </p:cNvSpPr>
          <p:nvPr/>
        </p:nvSpPr>
        <p:spPr bwMode="auto">
          <a:xfrm>
            <a:off x="4572000" y="4695841"/>
            <a:ext cx="4544704" cy="2108269"/>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fontAlgn="base">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انشاء عدد 1 خزان أرضي بالمناطق السكنية 1000 م3</a:t>
            </a:r>
            <a:r>
              <a:rPr lang="en-US" sz="1300" dirty="0" smtClean="0">
                <a:latin typeface="Arial" pitchFamily="34" charset="0"/>
                <a:ea typeface="Times New Roman" pitchFamily="18" charset="0"/>
                <a:cs typeface="Simplified Arabic" pitchFamily="2" charset="-78"/>
              </a:rPr>
              <a:t>.</a:t>
            </a:r>
            <a:endParaRPr lang="en-US" sz="1300" dirty="0" smtClean="0">
              <a:latin typeface="Arial" pitchFamily="34" charset="0"/>
              <a:cs typeface="Arial" pitchFamily="34" charset="0"/>
            </a:endParaRPr>
          </a:p>
          <a:p>
            <a:pPr lvl="0" algn="r" rtl="1" eaLnBrk="0" fontAlgn="base" hangingPunct="0">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عدد 2 خزان عالي سعة الواحد 1500 م3 للمناطق السكنية</a:t>
            </a:r>
            <a:r>
              <a:rPr lang="en-US" sz="1300" dirty="0" smtClean="0">
                <a:latin typeface="Arial" pitchFamily="34" charset="0"/>
                <a:ea typeface="Times New Roman" pitchFamily="18" charset="0"/>
                <a:cs typeface="Simplified Arabic" pitchFamily="2" charset="-78"/>
              </a:rPr>
              <a:t>.</a:t>
            </a:r>
            <a:endParaRPr lang="en-US" sz="1300" dirty="0" smtClean="0">
              <a:latin typeface="Arial" pitchFamily="34" charset="0"/>
              <a:cs typeface="Arial" pitchFamily="34" charset="0"/>
            </a:endParaRPr>
          </a:p>
          <a:p>
            <a:pPr lvl="0" algn="r" rtl="1" eaLnBrk="0" fontAlgn="base" hangingPunct="0">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عدد 1 خزان عالي سعته 1000 م3 للمناطق السكنية والسياحية</a:t>
            </a:r>
            <a:r>
              <a:rPr lang="en-US" sz="1300" dirty="0" smtClean="0">
                <a:latin typeface="Arial" pitchFamily="34" charset="0"/>
                <a:ea typeface="Times New Roman" pitchFamily="18" charset="0"/>
                <a:cs typeface="Simplified Arabic" pitchFamily="2" charset="-78"/>
              </a:rPr>
              <a:t>.</a:t>
            </a:r>
            <a:endParaRPr lang="en-US" sz="1300" dirty="0" smtClean="0">
              <a:latin typeface="Arial" pitchFamily="34" charset="0"/>
              <a:cs typeface="Arial" pitchFamily="34" charset="0"/>
            </a:endParaRPr>
          </a:p>
          <a:p>
            <a:pPr lvl="0" algn="r" rtl="1" eaLnBrk="0" fontAlgn="base" hangingPunct="0">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زياده عدد المحابس علي الشبكه لتقليل فاقد المياه في حالة انفجار اي خط مع التجديد والاحلال للشبكات المتهالكة</a:t>
            </a:r>
            <a:r>
              <a:rPr lang="ar-SA" sz="1300" dirty="0" smtClean="0">
                <a:latin typeface="Arial" pitchFamily="34" charset="0"/>
                <a:ea typeface="Times New Roman" pitchFamily="18" charset="0"/>
                <a:cs typeface="Simplified Arabic" pitchFamily="2" charset="-78"/>
              </a:rPr>
              <a:t>.</a:t>
            </a:r>
            <a:endParaRPr lang="en-US" sz="1300" dirty="0" smtClean="0">
              <a:latin typeface="Arial" pitchFamily="34" charset="0"/>
              <a:cs typeface="Arial" pitchFamily="34" charset="0"/>
            </a:endParaRPr>
          </a:p>
          <a:p>
            <a:pPr lvl="0" algn="r" rtl="1" eaLnBrk="0" fontAlgn="base" hangingPunct="0">
              <a:spcBef>
                <a:spcPct val="0"/>
              </a:spcBef>
              <a:spcAft>
                <a:spcPct val="0"/>
              </a:spcAft>
              <a:buFontTx/>
              <a:buChar char="•"/>
            </a:pPr>
            <a:r>
              <a:rPr lang="ar-EG" sz="1300" dirty="0" smtClean="0">
                <a:latin typeface="Cambria" pitchFamily="18" charset="0"/>
                <a:ea typeface="Times New Roman" pitchFamily="18" charset="0"/>
                <a:cs typeface="Simplified Arabic" pitchFamily="2" charset="-78"/>
              </a:rPr>
              <a:t>عدد 1 خزان عالي بالمناطق الصناعية سعة 650  م3</a:t>
            </a:r>
            <a:r>
              <a:rPr lang="en-US" sz="1300" dirty="0" smtClean="0">
                <a:latin typeface="Cambria" pitchFamily="18" charset="0"/>
                <a:ea typeface="Times New Roman" pitchFamily="18" charset="0"/>
                <a:cs typeface="Simplified Arabic" pitchFamily="2" charset="-78"/>
              </a:rPr>
              <a:t>.</a:t>
            </a:r>
            <a:endParaRPr lang="en-US" sz="1300" dirty="0" smtClean="0">
              <a:latin typeface="Arial" pitchFamily="34" charset="0"/>
              <a:cs typeface="Arial" pitchFamily="34" charset="0"/>
            </a:endParaRPr>
          </a:p>
          <a:p>
            <a:pPr lvl="0" algn="r" rtl="1" eaLnBrk="0" fontAlgn="base" hangingPunct="0">
              <a:spcBef>
                <a:spcPct val="0"/>
              </a:spcBef>
              <a:spcAft>
                <a:spcPct val="0"/>
              </a:spcAft>
              <a:buFontTx/>
              <a:buChar char="•"/>
            </a:pPr>
            <a:r>
              <a:rPr lang="ar-SA" sz="1300" dirty="0" smtClean="0">
                <a:latin typeface="Arial" pitchFamily="34" charset="0"/>
                <a:ea typeface="Times New Roman" pitchFamily="18" charset="0"/>
                <a:cs typeface="Simplified Arabic" pitchFamily="2" charset="-78"/>
              </a:rPr>
              <a:t>عمل شبكات تغذية جديدة وربطها مع الانشاءات الجديدة لخدمة التوسعات المستقبلية </a:t>
            </a:r>
            <a:r>
              <a:rPr lang="en-US" sz="1300" dirty="0" smtClean="0">
                <a:latin typeface="Arial" pitchFamily="34" charset="0"/>
                <a:ea typeface="Times New Roman" pitchFamily="18" charset="0"/>
                <a:cs typeface="Simplified Arabic" pitchFamily="2" charset="-78"/>
              </a:rPr>
              <a:t>.</a:t>
            </a:r>
            <a:endParaRPr lang="en-US" sz="1300" dirty="0" smtClean="0">
              <a:latin typeface="Arial" pitchFamily="34" charset="0"/>
              <a:cs typeface="Arial" pitchFamily="34" charset="0"/>
            </a:endParaRPr>
          </a:p>
          <a:p>
            <a:pPr lvl="0" algn="r" rtl="1" eaLnBrk="0" fontAlgn="base" hangingPunct="0">
              <a:spcBef>
                <a:spcPct val="0"/>
              </a:spcBef>
              <a:spcAft>
                <a:spcPct val="0"/>
              </a:spcAft>
              <a:buFontTx/>
              <a:buChar char="•"/>
            </a:pPr>
            <a:r>
              <a:rPr lang="ar-SA" sz="1300" dirty="0" smtClean="0">
                <a:latin typeface="Arial" pitchFamily="34" charset="0"/>
                <a:ea typeface="Times New Roman" pitchFamily="18" charset="0"/>
                <a:cs typeface="Simplified Arabic" pitchFamily="2" charset="-78"/>
              </a:rPr>
              <a:t>استكمال تغذية المناطق المحرومة من المياه داخل المدينة</a:t>
            </a:r>
            <a:r>
              <a:rPr lang="en-US" sz="1300" dirty="0" smtClean="0">
                <a:latin typeface="Arial" pitchFamily="34" charset="0"/>
                <a:ea typeface="Times New Roman" pitchFamily="18" charset="0"/>
                <a:cs typeface="Simplified Arabic" pitchFamily="2" charset="-78"/>
              </a:rPr>
              <a:t>.</a:t>
            </a:r>
            <a:endParaRPr lang="ar-EG" sz="1300" dirty="0" smtClean="0">
              <a:latin typeface="Arial" pitchFamily="34" charset="0"/>
              <a:ea typeface="Times New Roman" pitchFamily="18" charset="0"/>
              <a:cs typeface="Simplified Arabic" pitchFamily="2" charset="-78"/>
            </a:endParaRPr>
          </a:p>
          <a:p>
            <a:pPr algn="r" rtl="1" eaLnBrk="0" fontAlgn="base" hangingPunct="0">
              <a:spcBef>
                <a:spcPct val="0"/>
              </a:spcBef>
              <a:spcAft>
                <a:spcPct val="0"/>
              </a:spcAft>
              <a:buFontTx/>
              <a:buChar char="•"/>
            </a:pPr>
            <a:r>
              <a:rPr lang="ar-SA" sz="1400" dirty="0" smtClean="0"/>
              <a:t>عدد 31 حنفية حريق </a:t>
            </a:r>
            <a:r>
              <a:rPr lang="en-US" sz="1400" dirty="0" smtClean="0"/>
              <a:t> UL&amp;SM</a:t>
            </a:r>
            <a:r>
              <a:rPr lang="ar-SA" sz="1400" dirty="0" smtClean="0"/>
              <a:t>ومحبس غلق قطر 4’ قبل كل حنفية </a:t>
            </a:r>
            <a:r>
              <a:rPr lang="en-US" sz="1400" dirty="0" smtClean="0"/>
              <a:t>OS&amp;Y</a:t>
            </a:r>
          </a:p>
        </p:txBody>
      </p:sp>
      <p:sp>
        <p:nvSpPr>
          <p:cNvPr id="35" name="Rectangle 204"/>
          <p:cNvSpPr>
            <a:spLocks noChangeArrowheads="1"/>
          </p:cNvSpPr>
          <p:nvPr/>
        </p:nvSpPr>
        <p:spPr bwMode="auto">
          <a:xfrm>
            <a:off x="37152" y="5489138"/>
            <a:ext cx="4572000" cy="129266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fontAlgn="base">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انشاء عدد 1 خزان أرضي بالمناطق السكنية 1000 م3 .</a:t>
            </a:r>
          </a:p>
          <a:p>
            <a:pPr algn="r" rtl="1" fontAlgn="base">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عدد 2 خزان عالي سعة الواحد 1500 م3 للمناطق السكنية</a:t>
            </a:r>
          </a:p>
          <a:p>
            <a:pPr algn="r" rtl="1" fontAlgn="base">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عدد 1 خزان عالي سعته 1000 م3 للمناطق السكنية والسياحية</a:t>
            </a:r>
          </a:p>
          <a:p>
            <a:pPr algn="r" rtl="1" fontAlgn="base">
              <a:spcBef>
                <a:spcPct val="0"/>
              </a:spcBef>
              <a:spcAft>
                <a:spcPct val="0"/>
              </a:spcAft>
              <a:buFontTx/>
              <a:buChar char="•"/>
            </a:pPr>
            <a:r>
              <a:rPr lang="ar-EG" sz="1300" dirty="0" smtClean="0">
                <a:latin typeface="Arial" pitchFamily="34" charset="0"/>
                <a:ea typeface="Times New Roman" pitchFamily="18" charset="0"/>
                <a:cs typeface="Simplified Arabic" pitchFamily="2" charset="-78"/>
              </a:rPr>
              <a:t>زياده عدد المحابس علي الشبكه لتقليل فاقد المياه في حالة انفجار اي خط مع التجديد والاحلال للشبكات المتهالكة</a:t>
            </a:r>
            <a:r>
              <a:rPr lang="ar-SA" sz="1300" dirty="0" smtClean="0">
                <a:latin typeface="Arial" pitchFamily="34" charset="0"/>
                <a:ea typeface="Times New Roman" pitchFamily="18" charset="0"/>
                <a:cs typeface="Simplified Arabic" pitchFamily="2" charset="-78"/>
              </a:rPr>
              <a:t> .</a:t>
            </a:r>
            <a:endParaRPr lang="ar-EG" sz="1300" dirty="0" smtClean="0">
              <a:latin typeface="Arial" pitchFamily="34" charset="0"/>
              <a:ea typeface="Times New Roman" pitchFamily="18" charset="0"/>
              <a:cs typeface="Simplified Arabic" pitchFamily="2" charset="-78"/>
            </a:endParaRPr>
          </a:p>
          <a:p>
            <a:pPr algn="r" rtl="1" fontAlgn="base">
              <a:spcBef>
                <a:spcPct val="0"/>
              </a:spcBef>
              <a:spcAft>
                <a:spcPct val="0"/>
              </a:spcAft>
              <a:buFontTx/>
              <a:buChar char="•"/>
            </a:pPr>
            <a:r>
              <a:rPr lang="ar-SA" sz="1300" dirty="0" smtClean="0">
                <a:latin typeface="Arial" pitchFamily="34" charset="0"/>
                <a:ea typeface="Times New Roman" pitchFamily="18" charset="0"/>
                <a:cs typeface="Simplified Arabic" pitchFamily="2" charset="-78"/>
              </a:rPr>
              <a:t>استكمال تغذية المناطق المحرومة من المياه داخل المدينة</a:t>
            </a:r>
            <a:endParaRPr lang="en-US" sz="1300" dirty="0" smtClean="0">
              <a:latin typeface="Arial" pitchFamily="34" charset="0"/>
              <a:ea typeface="Times New Roman" pitchFamily="18" charset="0"/>
              <a:cs typeface="Simplified Arabic" pitchFamily="2" charset="-78"/>
            </a:endParaRPr>
          </a:p>
        </p:txBody>
      </p:sp>
      <p:grpSp>
        <p:nvGrpSpPr>
          <p:cNvPr id="41" name="Group 40"/>
          <p:cNvGrpSpPr/>
          <p:nvPr/>
        </p:nvGrpSpPr>
        <p:grpSpPr>
          <a:xfrm>
            <a:off x="4648200" y="3723944"/>
            <a:ext cx="4419600" cy="692497"/>
            <a:chOff x="4648200" y="3891930"/>
            <a:chExt cx="4419600" cy="692497"/>
          </a:xfrm>
        </p:grpSpPr>
        <p:sp>
          <p:nvSpPr>
            <p:cNvPr id="28" name="Rectangle 204"/>
            <p:cNvSpPr>
              <a:spLocks noChangeArrowheads="1"/>
            </p:cNvSpPr>
            <p:nvPr/>
          </p:nvSpPr>
          <p:spPr bwMode="auto">
            <a:xfrm>
              <a:off x="6324600" y="3891930"/>
              <a:ext cx="2743200" cy="69249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تغذية جميع المناطق المحرومة من المياه .</a:t>
              </a:r>
              <a:endParaRPr lang="en-US" sz="1300" dirty="0" smtClean="0"/>
            </a:p>
            <a:p>
              <a:pPr lvl="0" algn="r" rtl="1">
                <a:buFont typeface="Arial" pitchFamily="34" charset="0"/>
                <a:buChar char="•"/>
              </a:pPr>
              <a:r>
                <a:rPr lang="ar-EG" sz="1300" dirty="0" smtClean="0"/>
                <a:t>تعظيم الاستفادة من الامكانات المتاحة .</a:t>
              </a:r>
              <a:endParaRPr lang="en-US" sz="1300" dirty="0" smtClean="0"/>
            </a:p>
            <a:p>
              <a:pPr lvl="0" algn="r" rtl="1">
                <a:buFont typeface="Arial" pitchFamily="34" charset="0"/>
                <a:buChar char="•"/>
              </a:pPr>
              <a:r>
                <a:rPr lang="ar-EG" sz="1300" dirty="0" smtClean="0"/>
                <a:t>رفع مستوى المعيشة للسكان .</a:t>
              </a:r>
              <a:endParaRPr lang="en-US" sz="1300" dirty="0" smtClean="0"/>
            </a:p>
          </p:txBody>
        </p:sp>
        <p:sp>
          <p:nvSpPr>
            <p:cNvPr id="38" name="Rectangle 204"/>
            <p:cNvSpPr>
              <a:spLocks noChangeArrowheads="1"/>
            </p:cNvSpPr>
            <p:nvPr/>
          </p:nvSpPr>
          <p:spPr bwMode="auto">
            <a:xfrm>
              <a:off x="4648200" y="3891930"/>
              <a:ext cx="2039937" cy="69249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توفير الضغوط وتوصيل المياه للاماكن المرتفعه</a:t>
              </a:r>
              <a:endParaRPr lang="en-US" sz="1300" dirty="0" smtClean="0"/>
            </a:p>
            <a:p>
              <a:pPr lvl="0" algn="r" rtl="1">
                <a:buFont typeface="Arial" pitchFamily="34" charset="0"/>
                <a:buChar char="•"/>
              </a:pPr>
              <a:r>
                <a:rPr lang="ar-EG" sz="1300" dirty="0" smtClean="0"/>
                <a:t> تحسين الخدمة</a:t>
              </a:r>
              <a:endParaRPr lang="en-US" sz="1300" dirty="0"/>
            </a:p>
          </p:txBody>
        </p:sp>
      </p:grpSp>
      <p:sp>
        <p:nvSpPr>
          <p:cNvPr id="34" name="Rectangle 225"/>
          <p:cNvSpPr>
            <a:spLocks noChangeArrowheads="1"/>
          </p:cNvSpPr>
          <p:nvPr/>
        </p:nvSpPr>
        <p:spPr bwMode="auto">
          <a:xfrm>
            <a:off x="457200" y="5147846"/>
            <a:ext cx="39624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
        <p:nvSpPr>
          <p:cNvPr id="40" name="Rectangle 225"/>
          <p:cNvSpPr>
            <a:spLocks noChangeArrowheads="1"/>
          </p:cNvSpPr>
          <p:nvPr/>
        </p:nvSpPr>
        <p:spPr bwMode="auto">
          <a:xfrm>
            <a:off x="4920018" y="4390093"/>
            <a:ext cx="39624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000"/>
                            </p:stCondLst>
                            <p:childTnLst>
                              <p:par>
                                <p:cTn id="29" presetID="12" presetClass="entr" presetSubtype="1"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slide(fromTop)">
                                      <p:cBhvr>
                                        <p:cTn id="31" dur="500"/>
                                        <p:tgtEl>
                                          <p:spTgt spid="41"/>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Top)">
                                      <p:cBhvr>
                                        <p:cTn id="39" dur="500"/>
                                        <p:tgtEl>
                                          <p:spTgt spid="19"/>
                                        </p:tgtEl>
                                      </p:cBhvr>
                                    </p:animEffect>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strips(downLeft)">
                                      <p:cBhvr>
                                        <p:cTn id="43" dur="500"/>
                                        <p:tgtEl>
                                          <p:spTgt spid="40"/>
                                        </p:tgtEl>
                                      </p:cBhvr>
                                    </p:animEffect>
                                  </p:childTnLst>
                                </p:cTn>
                              </p:par>
                            </p:childTnLst>
                          </p:cTn>
                        </p:par>
                        <p:par>
                          <p:cTn id="44" fill="hold">
                            <p:stCondLst>
                              <p:cond delay="5000"/>
                            </p:stCondLst>
                            <p:childTnLst>
                              <p:par>
                                <p:cTn id="45" presetID="12" presetClass="entr" presetSubtype="1"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slide(fromTop)">
                                      <p:cBhvr>
                                        <p:cTn id="47" dur="500"/>
                                        <p:tgtEl>
                                          <p:spTgt spid="33"/>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strips(downLeft)">
                                      <p:cBhvr>
                                        <p:cTn id="51" dur="500"/>
                                        <p:tgtEl>
                                          <p:spTgt spid="34"/>
                                        </p:tgtEl>
                                      </p:cBhvr>
                                    </p:animEffect>
                                  </p:childTnLst>
                                </p:cTn>
                              </p:par>
                            </p:childTnLst>
                          </p:cTn>
                        </p:par>
                        <p:par>
                          <p:cTn id="52" fill="hold">
                            <p:stCondLst>
                              <p:cond delay="6000"/>
                            </p:stCondLst>
                            <p:childTnLst>
                              <p:par>
                                <p:cTn id="53" presetID="12" presetClass="entr" presetSubtype="1"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slide(fromTop)">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9" grpId="0" animBg="1"/>
      <p:bldP spid="24" grpId="0" animBg="1"/>
      <p:bldP spid="25" grpId="0" animBg="1"/>
      <p:bldP spid="19" grpId="0" animBg="1"/>
      <p:bldP spid="31" grpId="0" animBg="1"/>
      <p:bldP spid="32" grpId="0" animBg="1"/>
      <p:bldP spid="33" grpId="0" animBg="1"/>
      <p:bldP spid="35" grpId="0" animBg="1"/>
      <p:bldP spid="34"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2047011"/>
            <a:ext cx="4478337"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الاعتماد على شبكة الصرف الصحى من خلال تطويرها</a:t>
            </a:r>
            <a:endParaRPr lang="en-US" sz="1400" dirty="0" smtClean="0"/>
          </a:p>
          <a:p>
            <a:pPr lvl="0" algn="r" rtl="1">
              <a:buFont typeface="Arial" pitchFamily="34" charset="0"/>
              <a:buChar char="•"/>
            </a:pPr>
            <a:r>
              <a:rPr lang="ar-EG" sz="1400" dirty="0" smtClean="0"/>
              <a:t>وجود اربع محطات رفع بالمدينه (2 فرعيه و 2 رئيسيه)</a:t>
            </a:r>
            <a:r>
              <a:rPr lang="ar-EG" sz="1400" b="1" dirty="0" smtClean="0"/>
              <a:t> </a:t>
            </a:r>
            <a:endParaRPr lang="en-US" sz="1400" dirty="0" smtClean="0"/>
          </a:p>
          <a:p>
            <a:pPr lvl="0" algn="r" rtl="1">
              <a:buFont typeface="Arial" pitchFamily="34" charset="0"/>
              <a:buChar char="•"/>
            </a:pPr>
            <a:r>
              <a:rPr lang="ar-EG" sz="1400" dirty="0" smtClean="0"/>
              <a:t>استكمال شبكه الصرف لتغطي جميع انحاء المدينه </a:t>
            </a:r>
            <a:endParaRPr lang="en-US" sz="1400" dirty="0" smtClean="0"/>
          </a:p>
          <a:p>
            <a:pPr algn="r" rtl="1">
              <a:buFont typeface="Arial" pitchFamily="34" charset="0"/>
              <a:buChar char="•"/>
            </a:pPr>
            <a:r>
              <a:rPr lang="ar-EG" sz="1400" dirty="0" smtClean="0"/>
              <a:t>زياده استيعاب شبكه الصرف الصحي  لتغطي احتياجات المدينه في المستقبل </a:t>
            </a:r>
            <a:endParaRPr lang="en-US" sz="140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7145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4652015" y="3323524"/>
            <a:ext cx="4478337" cy="1169551"/>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توصيل شبكة الصرف الى جميع المناطق المحرومة.</a:t>
            </a:r>
            <a:endParaRPr lang="en-US" sz="1400" dirty="0" smtClean="0"/>
          </a:p>
          <a:p>
            <a:pPr lvl="0" algn="r" rtl="1">
              <a:buFont typeface="Arial" pitchFamily="34" charset="0"/>
              <a:buChar char="•"/>
            </a:pPr>
            <a:r>
              <a:rPr lang="ar-EG" sz="1400" dirty="0" smtClean="0"/>
              <a:t>تعظيم الاستفادة من الامكانات المتاحة .</a:t>
            </a:r>
            <a:endParaRPr lang="en-US" sz="1400" dirty="0" smtClean="0"/>
          </a:p>
          <a:p>
            <a:pPr lvl="0" algn="r" rtl="1">
              <a:buFont typeface="Arial" pitchFamily="34" charset="0"/>
              <a:buChar char="•"/>
            </a:pPr>
            <a:r>
              <a:rPr lang="ar-EG" sz="1400" dirty="0" smtClean="0"/>
              <a:t>رفع مستوى المعيشة للسكان .</a:t>
            </a:r>
            <a:endParaRPr lang="en-US" sz="1400" dirty="0" smtClean="0"/>
          </a:p>
          <a:p>
            <a:pPr lvl="0" algn="r" rtl="1">
              <a:buFont typeface="Arial" pitchFamily="34" charset="0"/>
              <a:buChar char="•"/>
            </a:pPr>
            <a:r>
              <a:rPr lang="ar-EG" sz="1400" dirty="0" smtClean="0"/>
              <a:t> تحسين الخدمة.</a:t>
            </a:r>
            <a:endParaRPr lang="en-US" sz="1400" dirty="0" smtClean="0"/>
          </a:p>
          <a:p>
            <a:pPr lvl="0" algn="r" rtl="1">
              <a:buFont typeface="Arial" pitchFamily="34" charset="0"/>
              <a:buChar char="•"/>
            </a:pPr>
            <a:r>
              <a:rPr lang="ar-EG" sz="1400" dirty="0" smtClean="0"/>
              <a:t>تدعيم الاطار المؤسسي لادارات البنية الاساسية.</a:t>
            </a:r>
            <a:endParaRPr lang="en-US" sz="1400" dirty="0"/>
          </a:p>
        </p:txBody>
      </p:sp>
      <p:sp>
        <p:nvSpPr>
          <p:cNvPr id="29" name="Rectangle 225"/>
          <p:cNvSpPr>
            <a:spLocks noChangeArrowheads="1"/>
          </p:cNvSpPr>
          <p:nvPr/>
        </p:nvSpPr>
        <p:spPr bwMode="auto">
          <a:xfrm>
            <a:off x="4939352" y="2997038"/>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4" name="Rectangle 204"/>
          <p:cNvSpPr>
            <a:spLocks noChangeArrowheads="1"/>
          </p:cNvSpPr>
          <p:nvPr/>
        </p:nvSpPr>
        <p:spPr bwMode="auto">
          <a:xfrm>
            <a:off x="66367" y="2052268"/>
            <a:ext cx="4478337"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عدم تغطيه الشبكه لجميع انحاء المدينه واعتماد بقيه السكان علي صرف للبيارات مما يؤدى الى تكون مستنقعات وبرك في بعض اجزاء المدينه . </a:t>
            </a:r>
            <a:endParaRPr lang="en-US" sz="1400" dirty="0" smtClean="0"/>
          </a:p>
          <a:p>
            <a:pPr lvl="0" algn="r" rtl="1">
              <a:buFont typeface="Arial" pitchFamily="34" charset="0"/>
              <a:buChar char="•"/>
            </a:pPr>
            <a:r>
              <a:rPr lang="ar-EG" sz="1400" dirty="0" smtClean="0"/>
              <a:t>تسرب مياه الصرف الصحى الى التربة وكذلك شبكة المياه العذبة .</a:t>
            </a:r>
          </a:p>
          <a:p>
            <a:pPr lvl="0" algn="r" rtl="1">
              <a:buFont typeface="Arial" pitchFamily="34" charset="0"/>
              <a:buChar char="•"/>
            </a:pPr>
            <a:endParaRPr lang="en-US" sz="1400" dirty="0"/>
          </a:p>
        </p:txBody>
      </p:sp>
      <p:sp>
        <p:nvSpPr>
          <p:cNvPr id="25" name="Rectangle 225"/>
          <p:cNvSpPr>
            <a:spLocks noChangeArrowheads="1"/>
          </p:cNvSpPr>
          <p:nvPr/>
        </p:nvSpPr>
        <p:spPr bwMode="auto">
          <a:xfrm>
            <a:off x="375312" y="1703696"/>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35256" y="3355306"/>
            <a:ext cx="4478337"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رفع كفاءة برامج الصيانه والعمل على تقليل الاعطال .</a:t>
            </a:r>
            <a:endParaRPr lang="en-US" sz="1400" dirty="0" smtClean="0"/>
          </a:p>
          <a:p>
            <a:pPr lvl="0" algn="r" rtl="1">
              <a:buFont typeface="Arial" pitchFamily="34" charset="0"/>
              <a:buChar char="•"/>
            </a:pPr>
            <a:r>
              <a:rPr lang="ar-EG" sz="1400" dirty="0" smtClean="0"/>
              <a:t>تقليل وحل شكاوى المواطنين </a:t>
            </a:r>
            <a:endParaRPr lang="en-US" sz="1400" dirty="0" smtClean="0"/>
          </a:p>
          <a:p>
            <a:pPr lvl="0" algn="r" rtl="1">
              <a:buFont typeface="Arial" pitchFamily="34" charset="0"/>
              <a:buChar char="•"/>
            </a:pPr>
            <a:r>
              <a:rPr lang="ar-EG" sz="1400" dirty="0" smtClean="0"/>
              <a:t>منع التوصيلات العشوائية وحماية الشبكة</a:t>
            </a:r>
          </a:p>
          <a:p>
            <a:pPr lvl="0" algn="r" rtl="1">
              <a:buFont typeface="Arial" pitchFamily="34" charset="0"/>
              <a:buChar char="•"/>
            </a:pPr>
            <a:endParaRPr lang="en-US" sz="1400" dirty="0"/>
          </a:p>
        </p:txBody>
      </p:sp>
      <p:sp>
        <p:nvSpPr>
          <p:cNvPr id="31" name="Rectangle 225"/>
          <p:cNvSpPr>
            <a:spLocks noChangeArrowheads="1"/>
          </p:cNvSpPr>
          <p:nvPr/>
        </p:nvSpPr>
        <p:spPr bwMode="auto">
          <a:xfrm>
            <a:off x="398793" y="30263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
        <p:nvSpPr>
          <p:cNvPr id="32" name="Rectangle 225"/>
          <p:cNvSpPr>
            <a:spLocks noChangeArrowheads="1"/>
          </p:cNvSpPr>
          <p:nvPr/>
        </p:nvSpPr>
        <p:spPr bwMode="auto">
          <a:xfrm>
            <a:off x="228600" y="1295400"/>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4-5-3 الصرف الصحي</a:t>
            </a:r>
            <a:endParaRPr lang="en-US" b="1" dirty="0" smtClean="0">
              <a:solidFill>
                <a:schemeClr val="bg1">
                  <a:lumMod val="95000"/>
                </a:schemeClr>
              </a:solidFill>
            </a:endParaRPr>
          </a:p>
        </p:txBody>
      </p:sp>
      <p:sp>
        <p:nvSpPr>
          <p:cNvPr id="33" name="Rectangle 204"/>
          <p:cNvSpPr>
            <a:spLocks noChangeArrowheads="1"/>
          </p:cNvSpPr>
          <p:nvPr/>
        </p:nvSpPr>
        <p:spPr bwMode="auto">
          <a:xfrm>
            <a:off x="4648200" y="4864137"/>
            <a:ext cx="4495800" cy="181588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استكمال شبكة الصرف الصحى لتغذية المناطق المحرومة من الصرف .</a:t>
            </a:r>
            <a:endParaRPr lang="en-US" sz="1400" dirty="0" smtClean="0"/>
          </a:p>
          <a:p>
            <a:pPr lvl="0" algn="r" rtl="1">
              <a:buFont typeface="Arial" pitchFamily="34" charset="0"/>
              <a:buChar char="•"/>
            </a:pPr>
            <a:r>
              <a:rPr lang="ar-EG" sz="1400" dirty="0" smtClean="0"/>
              <a:t>انشاء  عدد 2 محطة رفع فرعية بطاقة (35&amp; 65) ل/ث.</a:t>
            </a:r>
            <a:endParaRPr lang="en-US" sz="1400" dirty="0" smtClean="0"/>
          </a:p>
          <a:p>
            <a:pPr lvl="0" algn="r" rtl="1">
              <a:buFont typeface="Arial" pitchFamily="34" charset="0"/>
              <a:buChar char="•"/>
            </a:pPr>
            <a:r>
              <a:rPr lang="ar-EG" sz="1400" dirty="0" smtClean="0"/>
              <a:t>انشاء محطة رفع رئيسية بطاقة 185 ل/ث.</a:t>
            </a:r>
            <a:endParaRPr lang="en-US" sz="1400" dirty="0" smtClean="0"/>
          </a:p>
          <a:p>
            <a:pPr lvl="0" algn="r" rtl="1">
              <a:buFont typeface="Arial" pitchFamily="34" charset="0"/>
              <a:buChar char="•"/>
            </a:pPr>
            <a:r>
              <a:rPr lang="ar-EG" sz="1400" dirty="0" smtClean="0"/>
              <a:t>انشاء خطوط الطرد للمحطات (من الفرعية للرئيسية) ومن الرئيسية حتى محطة المعالجة.</a:t>
            </a:r>
            <a:endParaRPr lang="en-US" sz="1400" dirty="0" smtClean="0"/>
          </a:p>
          <a:p>
            <a:pPr lvl="0" algn="r" rtl="1">
              <a:buFont typeface="Arial" pitchFamily="34" charset="0"/>
              <a:buChar char="•"/>
            </a:pPr>
            <a:r>
              <a:rPr lang="ar-EG" sz="1400" dirty="0" smtClean="0"/>
              <a:t>انشاء محطة رفع فرعية بطاقة 1080 م3 / يوم للمنطقة الصناعية.</a:t>
            </a:r>
            <a:endParaRPr lang="en-US" sz="1400" dirty="0" smtClean="0"/>
          </a:p>
          <a:p>
            <a:pPr lvl="0" algn="r" rtl="1">
              <a:buFont typeface="Arial" pitchFamily="34" charset="0"/>
              <a:buChar char="•"/>
            </a:pPr>
            <a:r>
              <a:rPr lang="ar-EG" sz="1400" dirty="0" smtClean="0"/>
              <a:t>انشاء محطة معالجة صناعية بطاقة 1000 م3 / يوم.</a:t>
            </a:r>
            <a:endParaRPr lang="en-US" sz="1400" dirty="0" smtClean="0"/>
          </a:p>
          <a:p>
            <a:pPr lvl="0" algn="r" rtl="1">
              <a:buFont typeface="Arial" pitchFamily="34" charset="0"/>
              <a:buChar char="•"/>
            </a:pPr>
            <a:r>
              <a:rPr lang="ar-EG" sz="1400" dirty="0" smtClean="0"/>
              <a:t>رفع طاقة محطة المعالجة بمقدار 10000 م3/ يوم.</a:t>
            </a:r>
            <a:endParaRPr lang="en-US" sz="1400" dirty="0"/>
          </a:p>
        </p:txBody>
      </p:sp>
      <p:sp>
        <p:nvSpPr>
          <p:cNvPr id="34" name="Rectangle 225"/>
          <p:cNvSpPr>
            <a:spLocks noChangeArrowheads="1"/>
          </p:cNvSpPr>
          <p:nvPr/>
        </p:nvSpPr>
        <p:spPr bwMode="auto">
          <a:xfrm>
            <a:off x="367352" y="4501488"/>
            <a:ext cx="39624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
        <p:nvSpPr>
          <p:cNvPr id="35" name="Rectangle 225"/>
          <p:cNvSpPr>
            <a:spLocks noChangeArrowheads="1"/>
          </p:cNvSpPr>
          <p:nvPr/>
        </p:nvSpPr>
        <p:spPr bwMode="auto">
          <a:xfrm>
            <a:off x="4939352" y="4501488"/>
            <a:ext cx="39624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
        <p:nvSpPr>
          <p:cNvPr id="37" name="Rectangle 204"/>
          <p:cNvSpPr>
            <a:spLocks noChangeArrowheads="1"/>
          </p:cNvSpPr>
          <p:nvPr/>
        </p:nvSpPr>
        <p:spPr bwMode="auto">
          <a:xfrm>
            <a:off x="21608" y="4856558"/>
            <a:ext cx="4478337" cy="738664"/>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justLow" rtl="1" fontAlgn="base">
              <a:spcBef>
                <a:spcPct val="0"/>
              </a:spcBef>
              <a:spcAft>
                <a:spcPct val="0"/>
              </a:spcAft>
              <a:buFontTx/>
              <a:buChar char="•"/>
              <a:tabLst>
                <a:tab pos="457200" algn="l"/>
                <a:tab pos="503238" algn="l"/>
              </a:tabLst>
            </a:pPr>
            <a:r>
              <a:rPr lang="ar-EG" sz="1400" dirty="0" smtClean="0">
                <a:latin typeface="Arial" pitchFamily="34" charset="0"/>
                <a:ea typeface="Times New Roman" pitchFamily="18" charset="0"/>
                <a:cs typeface="Simplified Arabic" pitchFamily="2" charset="-78"/>
              </a:rPr>
              <a:t>استكمال شبكة الصرف الصحى لتغذية المناطق المحرومة من الصرف .</a:t>
            </a:r>
            <a:endParaRPr lang="en-US" sz="1400" dirty="0" smtClean="0">
              <a:latin typeface="Arial" pitchFamily="34" charset="0"/>
              <a:cs typeface="Arial" pitchFamily="34" charset="0"/>
            </a:endParaRPr>
          </a:p>
          <a:p>
            <a:pPr lvl="0" algn="justLow" rtl="1" eaLnBrk="0" fontAlgn="base" hangingPunct="0">
              <a:spcBef>
                <a:spcPct val="0"/>
              </a:spcBef>
              <a:spcAft>
                <a:spcPct val="0"/>
              </a:spcAft>
              <a:buFontTx/>
              <a:buChar char="•"/>
              <a:tabLst>
                <a:tab pos="457200" algn="l"/>
                <a:tab pos="503238" algn="l"/>
              </a:tabLst>
            </a:pPr>
            <a:r>
              <a:rPr lang="ar-EG" sz="1400" dirty="0" smtClean="0">
                <a:latin typeface="Arial" pitchFamily="34" charset="0"/>
                <a:ea typeface="Times New Roman" pitchFamily="18" charset="0"/>
                <a:cs typeface="Simplified Arabic" pitchFamily="2" charset="-78"/>
              </a:rPr>
              <a:t>رفع طاقة محطة المعالجة بمقدار 10000 م3/ يوم. </a:t>
            </a:r>
          </a:p>
          <a:p>
            <a:pPr lvl="0" algn="justLow" rtl="1" eaLnBrk="0" fontAlgn="base" hangingPunct="0">
              <a:spcBef>
                <a:spcPct val="0"/>
              </a:spcBef>
              <a:spcAft>
                <a:spcPct val="0"/>
              </a:spcAft>
              <a:buFontTx/>
              <a:buChar char="•"/>
              <a:tabLst>
                <a:tab pos="457200" algn="l"/>
                <a:tab pos="503238" algn="l"/>
              </a:tabLst>
            </a:pPr>
            <a:endParaRPr lang="ar-EG" sz="1400" dirty="0" smtClean="0">
              <a:latin typeface="Arial" pitchFamily="34" charset="0"/>
              <a:ea typeface="Times New Roman" pitchFamily="18" charset="0"/>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Top)">
                                      <p:cBhvr>
                                        <p:cTn id="39" dur="500"/>
                                        <p:tgtEl>
                                          <p:spTgt spid="19"/>
                                        </p:tgtEl>
                                      </p:cBhvr>
                                    </p:animEffect>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strips(downLeft)">
                                      <p:cBhvr>
                                        <p:cTn id="43" dur="500"/>
                                        <p:tgtEl>
                                          <p:spTgt spid="35"/>
                                        </p:tgtEl>
                                      </p:cBhvr>
                                    </p:animEffect>
                                  </p:childTnLst>
                                </p:cTn>
                              </p:par>
                            </p:childTnLst>
                          </p:cTn>
                        </p:par>
                        <p:par>
                          <p:cTn id="44" fill="hold">
                            <p:stCondLst>
                              <p:cond delay="5000"/>
                            </p:stCondLst>
                            <p:childTnLst>
                              <p:par>
                                <p:cTn id="45" presetID="12" presetClass="entr" presetSubtype="1"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slide(fromTop)">
                                      <p:cBhvr>
                                        <p:cTn id="47" dur="500"/>
                                        <p:tgtEl>
                                          <p:spTgt spid="33"/>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strips(downLeft)">
                                      <p:cBhvr>
                                        <p:cTn id="51" dur="500"/>
                                        <p:tgtEl>
                                          <p:spTgt spid="34"/>
                                        </p:tgtEl>
                                      </p:cBhvr>
                                    </p:animEffect>
                                  </p:childTnLst>
                                </p:cTn>
                              </p:par>
                            </p:childTnLst>
                          </p:cTn>
                        </p:par>
                        <p:par>
                          <p:cTn id="52" fill="hold">
                            <p:stCondLst>
                              <p:cond delay="6000"/>
                            </p:stCondLst>
                            <p:childTnLst>
                              <p:par>
                                <p:cTn id="53" presetID="12" presetClass="entr" presetSubtype="1"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slide(fromTop)">
                                      <p:cBhvr>
                                        <p:cTn id="5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4" grpId="0" animBg="1"/>
      <p:bldP spid="25" grpId="0" animBg="1"/>
      <p:bldP spid="19" grpId="0" animBg="1"/>
      <p:bldP spid="31" grpId="0" animBg="1"/>
      <p:bldP spid="32" grpId="0" animBg="1"/>
      <p:bldP spid="33" grpId="0" animBg="1"/>
      <p:bldP spid="34" grpId="0" animBg="1"/>
      <p:bldP spid="35"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2111543"/>
            <a:ext cx="4478337" cy="738664"/>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تنظيف وجمع ونقل مخلفات الشوارع من خلال جهاز النظافة والتجميل التابع للوحدة المحلية بواسطة قلابات الى موقع التخلص النهائى بمنطقة الخور. </a:t>
            </a:r>
          </a:p>
          <a:p>
            <a:pPr lvl="0" algn="r" rtl="1">
              <a:buFont typeface="Arial" pitchFamily="34" charset="0"/>
              <a:buChar char="•"/>
            </a:pPr>
            <a:endParaRPr lang="en-US" sz="140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76538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4589463" y="4005864"/>
            <a:ext cx="4478337"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تعظيم الاستفادة من الامكانات المتاحة .</a:t>
            </a:r>
            <a:endParaRPr lang="en-US" sz="1400" dirty="0" smtClean="0"/>
          </a:p>
          <a:p>
            <a:pPr lvl="0" algn="r" rtl="1">
              <a:buFont typeface="Arial" pitchFamily="34" charset="0"/>
              <a:buChar char="•"/>
            </a:pPr>
            <a:r>
              <a:rPr lang="ar-EG" sz="1400" dirty="0" smtClean="0"/>
              <a:t>رفع مستوى المعيشة للسكان .</a:t>
            </a:r>
            <a:endParaRPr lang="en-US" sz="1400" dirty="0" smtClean="0"/>
          </a:p>
          <a:p>
            <a:pPr lvl="0" algn="r" rtl="1">
              <a:buFont typeface="Arial" pitchFamily="34" charset="0"/>
              <a:buChar char="•"/>
            </a:pPr>
            <a:r>
              <a:rPr lang="ar-EG" sz="1400" dirty="0" smtClean="0"/>
              <a:t> تحسين الخدمة.</a:t>
            </a:r>
            <a:endParaRPr lang="en-US" sz="1400" dirty="0" smtClean="0"/>
          </a:p>
          <a:p>
            <a:pPr lvl="0" algn="r" rtl="1">
              <a:buFont typeface="Arial" pitchFamily="34" charset="0"/>
              <a:buChar char="•"/>
            </a:pPr>
            <a:r>
              <a:rPr lang="ar-EG" sz="1400" dirty="0" smtClean="0"/>
              <a:t>تدعيم الاطار المؤسسي.</a:t>
            </a:r>
            <a:endParaRPr lang="en-US" sz="1400" dirty="0"/>
          </a:p>
        </p:txBody>
      </p:sp>
      <p:sp>
        <p:nvSpPr>
          <p:cNvPr id="29" name="Rectangle 225"/>
          <p:cNvSpPr>
            <a:spLocks noChangeArrowheads="1"/>
          </p:cNvSpPr>
          <p:nvPr/>
        </p:nvSpPr>
        <p:spPr bwMode="auto">
          <a:xfrm>
            <a:off x="4953000" y="366321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4" name="Rectangle 204"/>
          <p:cNvSpPr>
            <a:spLocks noChangeArrowheads="1"/>
          </p:cNvSpPr>
          <p:nvPr/>
        </p:nvSpPr>
        <p:spPr bwMode="auto">
          <a:xfrm>
            <a:off x="66367" y="2063010"/>
            <a:ext cx="4478337" cy="1600438"/>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المقالب النهائية تسبب اضرارا بالغة للبيئة وللصحة العامة من خلال انتشار الامراض وتلوث المياه الجوفية وتلوث الهواء . </a:t>
            </a:r>
            <a:endParaRPr lang="en-US" sz="1400" dirty="0" smtClean="0"/>
          </a:p>
          <a:p>
            <a:pPr lvl="0" algn="r" rtl="1">
              <a:buFont typeface="Arial" pitchFamily="34" charset="0"/>
              <a:buChar char="•"/>
            </a:pPr>
            <a:r>
              <a:rPr lang="ar-EG" sz="1400" dirty="0" smtClean="0"/>
              <a:t>العجز فى العمالة اللازمة لجمع ونقل المخلفات وعدم توافر ملابس خاصة لهم </a:t>
            </a:r>
            <a:endParaRPr lang="en-US" sz="1400" dirty="0" smtClean="0"/>
          </a:p>
          <a:p>
            <a:pPr lvl="0" algn="r" rtl="1">
              <a:buFont typeface="Arial" pitchFamily="34" charset="0"/>
              <a:buChar char="•"/>
            </a:pPr>
            <a:r>
              <a:rPr lang="ar-EG" sz="1400" dirty="0" smtClean="0"/>
              <a:t>عدم توافر الصناديق الخاصة بالمخلفات بالمدينة . </a:t>
            </a:r>
            <a:endParaRPr lang="en-US" sz="1400" dirty="0" smtClean="0"/>
          </a:p>
          <a:p>
            <a:pPr lvl="0" algn="r" rtl="1">
              <a:buFont typeface="Arial" pitchFamily="34" charset="0"/>
              <a:buChar char="•"/>
            </a:pPr>
            <a:r>
              <a:rPr lang="ar-EG" sz="1400" dirty="0" smtClean="0"/>
              <a:t> تهالك المعدات والادوات اللازمة لجمع ورفع المخلفات . </a:t>
            </a:r>
            <a:endParaRPr lang="en-US" sz="1400" dirty="0" smtClean="0"/>
          </a:p>
          <a:p>
            <a:pPr lvl="0" algn="r" rtl="1">
              <a:buFont typeface="Arial" pitchFamily="34" charset="0"/>
              <a:buChar char="•"/>
            </a:pPr>
            <a:r>
              <a:rPr lang="ar-EG" sz="1400" dirty="0" smtClean="0"/>
              <a:t>عدم توافر الاعتمادات المالية لشراء سيارات او جرارات لنقل المخلفات .</a:t>
            </a:r>
            <a:endParaRPr lang="en-US" sz="1400" dirty="0" smtClean="0"/>
          </a:p>
          <a:p>
            <a:pPr lvl="0" algn="r" rtl="1">
              <a:buFont typeface="Arial" pitchFamily="34" charset="0"/>
              <a:buChar char="•"/>
            </a:pPr>
            <a:r>
              <a:rPr lang="ar-EG" sz="1400" dirty="0" smtClean="0"/>
              <a:t>عدم توافر مقالب صحية او مصنع لتدوير القمامة وتحويلها الى سماد . </a:t>
            </a:r>
            <a:endParaRPr lang="en-US" sz="1400" dirty="0"/>
          </a:p>
        </p:txBody>
      </p:sp>
      <p:sp>
        <p:nvSpPr>
          <p:cNvPr id="25" name="Rectangle 225"/>
          <p:cNvSpPr>
            <a:spLocks noChangeArrowheads="1"/>
          </p:cNvSpPr>
          <p:nvPr/>
        </p:nvSpPr>
        <p:spPr bwMode="auto">
          <a:xfrm>
            <a:off x="375312" y="175458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48904" y="4005864"/>
            <a:ext cx="4478337"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الحفاظ على نظافة المدينة.</a:t>
            </a:r>
            <a:endParaRPr lang="en-US" sz="1400" dirty="0" smtClean="0"/>
          </a:p>
          <a:p>
            <a:pPr lvl="0" algn="r" rtl="1">
              <a:buFont typeface="Arial" pitchFamily="34" charset="0"/>
              <a:buChar char="•"/>
            </a:pPr>
            <a:r>
              <a:rPr lang="ar-EG" sz="1400" dirty="0" smtClean="0"/>
              <a:t>تقليل وحل شكاوى المواطنين </a:t>
            </a:r>
            <a:endParaRPr lang="en-US" sz="1400" dirty="0" smtClean="0"/>
          </a:p>
          <a:p>
            <a:pPr lvl="0" algn="r" rtl="1">
              <a:buFont typeface="Arial" pitchFamily="34" charset="0"/>
              <a:buChar char="•"/>
            </a:pPr>
            <a:r>
              <a:rPr lang="ar-EG" sz="1400" dirty="0" smtClean="0"/>
              <a:t>تحويل مخلفات المدينة الى منتجات عضوية يمكن استخدامها في الصناعة.</a:t>
            </a:r>
            <a:endParaRPr lang="en-US" sz="1400" dirty="0" smtClean="0"/>
          </a:p>
          <a:p>
            <a:pPr lvl="0" algn="r" rtl="1">
              <a:buFont typeface="Arial" pitchFamily="34" charset="0"/>
              <a:buChar char="•"/>
            </a:pPr>
            <a:r>
              <a:rPr lang="ar-EG" sz="1400" dirty="0" smtClean="0"/>
              <a:t>توفير فرص عمالة لتشغيل مصنع للمخلفات الصلبة.</a:t>
            </a:r>
            <a:endParaRPr lang="en-US" sz="1400" dirty="0"/>
          </a:p>
        </p:txBody>
      </p:sp>
      <p:sp>
        <p:nvSpPr>
          <p:cNvPr id="31" name="Rectangle 225"/>
          <p:cNvSpPr>
            <a:spLocks noChangeArrowheads="1"/>
          </p:cNvSpPr>
          <p:nvPr/>
        </p:nvSpPr>
        <p:spPr bwMode="auto">
          <a:xfrm>
            <a:off x="412441" y="366321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
        <p:nvSpPr>
          <p:cNvPr id="32" name="Rectangle 225"/>
          <p:cNvSpPr>
            <a:spLocks noChangeArrowheads="1"/>
          </p:cNvSpPr>
          <p:nvPr/>
        </p:nvSpPr>
        <p:spPr bwMode="auto">
          <a:xfrm>
            <a:off x="228600" y="1309048"/>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4-5-4 المخلفات الصلبة</a:t>
            </a:r>
            <a:endParaRPr lang="en-US" b="1" dirty="0" smtClean="0">
              <a:solidFill>
                <a:schemeClr val="bg1">
                  <a:lumMod val="95000"/>
                </a:schemeClr>
              </a:solidFill>
            </a:endParaRPr>
          </a:p>
        </p:txBody>
      </p:sp>
      <p:sp>
        <p:nvSpPr>
          <p:cNvPr id="33" name="Rectangle 204"/>
          <p:cNvSpPr>
            <a:spLocks noChangeArrowheads="1"/>
          </p:cNvSpPr>
          <p:nvPr/>
        </p:nvSpPr>
        <p:spPr bwMode="auto">
          <a:xfrm>
            <a:off x="4593608" y="5288235"/>
            <a:ext cx="4495800"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مصنع للمخلفات الصلبة وتدوير القمامة على مستوى مركز ومدينة بني مزار مساحة 6 فدان وطاقة إنتاجية 10 طن/ ساعة .</a:t>
            </a:r>
            <a:endParaRPr lang="en-US" sz="1400" dirty="0" smtClean="0"/>
          </a:p>
          <a:p>
            <a:pPr lvl="0" algn="r" rtl="1">
              <a:buFont typeface="Arial" pitchFamily="34" charset="0"/>
              <a:buChar char="•"/>
            </a:pPr>
            <a:r>
              <a:rPr lang="ar-EG" sz="1400" dirty="0" smtClean="0"/>
              <a:t>اقامة مدفن صحي للمخلفات الغير قابلة للتدوير بمساحة 22 فدان .</a:t>
            </a:r>
            <a:endParaRPr lang="en-US" sz="1400" dirty="0" smtClean="0"/>
          </a:p>
          <a:p>
            <a:pPr lvl="0" algn="r" rtl="1">
              <a:buFont typeface="Arial" pitchFamily="34" charset="0"/>
              <a:buChar char="•"/>
            </a:pPr>
            <a:r>
              <a:rPr lang="ar-EG" sz="1400" dirty="0" smtClean="0"/>
              <a:t>معدات لجمع المخلفات الصلبة</a:t>
            </a:r>
            <a:r>
              <a:rPr lang="en-US" sz="1400" dirty="0" smtClean="0"/>
              <a:t> .</a:t>
            </a:r>
            <a:endParaRPr lang="en-US" sz="1400" dirty="0"/>
          </a:p>
        </p:txBody>
      </p:sp>
      <p:sp>
        <p:nvSpPr>
          <p:cNvPr id="34" name="Rectangle 225"/>
          <p:cNvSpPr>
            <a:spLocks noChangeArrowheads="1"/>
          </p:cNvSpPr>
          <p:nvPr/>
        </p:nvSpPr>
        <p:spPr bwMode="auto">
          <a:xfrm>
            <a:off x="381000" y="4958610"/>
            <a:ext cx="39624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
        <p:nvSpPr>
          <p:cNvPr id="35" name="Rectangle 225"/>
          <p:cNvSpPr>
            <a:spLocks noChangeArrowheads="1"/>
          </p:cNvSpPr>
          <p:nvPr/>
        </p:nvSpPr>
        <p:spPr bwMode="auto">
          <a:xfrm>
            <a:off x="4884761" y="4958610"/>
            <a:ext cx="39624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
        <p:nvSpPr>
          <p:cNvPr id="37" name="Rectangle 204"/>
          <p:cNvSpPr>
            <a:spLocks noChangeArrowheads="1"/>
          </p:cNvSpPr>
          <p:nvPr/>
        </p:nvSpPr>
        <p:spPr bwMode="auto">
          <a:xfrm>
            <a:off x="35255" y="5288235"/>
            <a:ext cx="4495800" cy="738664"/>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مصنع للمخلفات الصلبة وتدوير القمامة على مستوى مركز ومدينة بني مزار مساحة 6 فدان وطاقة إنتاجية 10 طن/ ساعة</a:t>
            </a:r>
            <a:endParaRPr lang="en-US" sz="1400" dirty="0" smtClean="0"/>
          </a:p>
          <a:p>
            <a:pPr lvl="0" algn="r" rtl="1">
              <a:buFont typeface="Arial" pitchFamily="34" charset="0"/>
              <a:buChar char="•"/>
            </a:pPr>
            <a:r>
              <a:rPr lang="ar-EG" sz="1400" dirty="0" smtClean="0"/>
              <a:t>اقامة مدفن صحي للمخلفات الغير قابلة للتدوير بمساحة  22 فدان </a:t>
            </a:r>
            <a:r>
              <a:rPr lang="en-US" sz="1400" dirty="0" smtClean="0"/>
              <a:t>.</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Top)">
                                      <p:cBhvr>
                                        <p:cTn id="39" dur="500"/>
                                        <p:tgtEl>
                                          <p:spTgt spid="19"/>
                                        </p:tgtEl>
                                      </p:cBhvr>
                                    </p:animEffect>
                                  </p:childTnLst>
                                </p:cTn>
                              </p:par>
                            </p:childTnLst>
                          </p:cTn>
                        </p:par>
                        <p:par>
                          <p:cTn id="40" fill="hold">
                            <p:stCondLst>
                              <p:cond delay="5000"/>
                            </p:stCondLst>
                            <p:childTnLst>
                              <p:par>
                                <p:cTn id="41" presetID="18" presetClass="entr" presetSubtype="12"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strips(downLeft)">
                                      <p:cBhvr>
                                        <p:cTn id="43" dur="500"/>
                                        <p:tgtEl>
                                          <p:spTgt spid="35"/>
                                        </p:tgtEl>
                                      </p:cBhvr>
                                    </p:animEffect>
                                  </p:childTnLst>
                                </p:cTn>
                              </p:par>
                            </p:childTnLst>
                          </p:cTn>
                        </p:par>
                        <p:par>
                          <p:cTn id="44" fill="hold">
                            <p:stCondLst>
                              <p:cond delay="5500"/>
                            </p:stCondLst>
                            <p:childTnLst>
                              <p:par>
                                <p:cTn id="45" presetID="12" presetClass="entr" presetSubtype="1"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slide(fromTop)">
                                      <p:cBhvr>
                                        <p:cTn id="47" dur="500"/>
                                        <p:tgtEl>
                                          <p:spTgt spid="33"/>
                                        </p:tgtEl>
                                      </p:cBhvr>
                                    </p:animEffect>
                                  </p:childTnLst>
                                </p:cTn>
                              </p:par>
                            </p:childTnLst>
                          </p:cTn>
                        </p:par>
                        <p:par>
                          <p:cTn id="48" fill="hold">
                            <p:stCondLst>
                              <p:cond delay="6000"/>
                            </p:stCondLst>
                            <p:childTnLst>
                              <p:par>
                                <p:cTn id="49" presetID="18" presetClass="entr" presetSubtype="12"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strips(downLeft)">
                                      <p:cBhvr>
                                        <p:cTn id="51" dur="500"/>
                                        <p:tgtEl>
                                          <p:spTgt spid="34"/>
                                        </p:tgtEl>
                                      </p:cBhvr>
                                    </p:animEffect>
                                  </p:childTnLst>
                                </p:cTn>
                              </p:par>
                            </p:childTnLst>
                          </p:cTn>
                        </p:par>
                        <p:par>
                          <p:cTn id="52" fill="hold">
                            <p:stCondLst>
                              <p:cond delay="6500"/>
                            </p:stCondLst>
                            <p:childTnLst>
                              <p:par>
                                <p:cTn id="53" presetID="12" presetClass="entr" presetSubtype="1"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slide(fromTop)">
                                      <p:cBhvr>
                                        <p:cTn id="5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4" grpId="0" animBg="1"/>
      <p:bldP spid="25" grpId="0" animBg="1"/>
      <p:bldP spid="19" grpId="0" animBg="1"/>
      <p:bldP spid="31" grpId="0" animBg="1"/>
      <p:bldP spid="32" grpId="0" animBg="1"/>
      <p:bldP spid="33" grpId="0" animBg="1"/>
      <p:bldP spid="34" grpId="0" animBg="1"/>
      <p:bldP spid="35" grpId="0"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1967552"/>
            <a:ext cx="4478337" cy="175432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SA" sz="1200" dirty="0" smtClean="0"/>
              <a:t>محطة محولات ( بنى مزار 66/11 ك0ف)  بها فائض يكفى الاحتياجات المستقبلية .</a:t>
            </a:r>
            <a:endParaRPr lang="en-US" sz="1200" dirty="0" smtClean="0"/>
          </a:p>
          <a:p>
            <a:pPr lvl="0" algn="r" rtl="1">
              <a:buFont typeface="Arial" pitchFamily="34" charset="0"/>
              <a:buChar char="•"/>
            </a:pPr>
            <a:r>
              <a:rPr lang="ar-SA" sz="1200" dirty="0" smtClean="0"/>
              <a:t>  عدم مرور خطوط الجهد العالى داخل المدينة لوجود محطات المحولات خارج الكتلة السكنية .    </a:t>
            </a:r>
            <a:endParaRPr lang="en-US" sz="1200" dirty="0" smtClean="0"/>
          </a:p>
          <a:p>
            <a:pPr lvl="0" algn="r" rtl="1">
              <a:buFont typeface="Arial" pitchFamily="34" charset="0"/>
              <a:buChar char="•"/>
            </a:pPr>
            <a:r>
              <a:rPr lang="ar-SA" sz="1200" dirty="0" smtClean="0"/>
              <a:t>  نظام تغذيه المحولات بالمدينة نظام حلقى بما يضمن استمرار الكهرباء فى حالة قطع كابل وعدم   انقطاعها         </a:t>
            </a:r>
            <a:endParaRPr lang="en-US" sz="1200" dirty="0" smtClean="0"/>
          </a:p>
          <a:p>
            <a:pPr lvl="0" algn="r" rtl="1">
              <a:buFont typeface="Arial" pitchFamily="34" charset="0"/>
              <a:buChar char="•"/>
            </a:pPr>
            <a:r>
              <a:rPr lang="ar-SA" sz="1200" dirty="0" smtClean="0"/>
              <a:t>  شبكة الكهرباء تغطى أغلب مناطق المدينة.</a:t>
            </a:r>
            <a:endParaRPr lang="en-US" sz="1200" dirty="0" smtClean="0"/>
          </a:p>
          <a:p>
            <a:pPr lvl="0" algn="r" rtl="1">
              <a:buFont typeface="Arial" pitchFamily="34" charset="0"/>
              <a:buChar char="•"/>
            </a:pPr>
            <a:r>
              <a:rPr lang="ar-SA" sz="1200" dirty="0" smtClean="0"/>
              <a:t>  الشبكة الموحدة قريبة من مركز بنى مزار يمكن الاستفادة منهما فى تغذية المركز والمدينة مستقبلا </a:t>
            </a:r>
            <a:endParaRPr lang="en-US" sz="1200" dirty="0" smtClean="0"/>
          </a:p>
          <a:p>
            <a:pPr lvl="0" algn="r" rtl="1">
              <a:buFont typeface="Arial" pitchFamily="34" charset="0"/>
              <a:buChar char="•"/>
            </a:pPr>
            <a:r>
              <a:rPr lang="ar-SA" sz="1200" dirty="0" smtClean="0"/>
              <a:t>وجود طاقة شمسية يمكن إستخدامها كطاقة بديلة وجديدة مستقبلاً.</a:t>
            </a:r>
            <a:endParaRPr lang="en-US" sz="120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683749"/>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4589463" y="3997656"/>
            <a:ext cx="4478337" cy="1569660"/>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زيادة القدرة الكهربية للمدينه بتدعيم المحطات وزيادة لوحات التوزيع والمحولات </a:t>
            </a:r>
            <a:endParaRPr lang="en-US" sz="1200" dirty="0" smtClean="0"/>
          </a:p>
          <a:p>
            <a:pPr lvl="0" algn="r" rtl="1">
              <a:buFont typeface="Arial" pitchFamily="34" charset="0"/>
              <a:buChar char="•"/>
            </a:pPr>
            <a:r>
              <a:rPr lang="ar-EG" sz="1200" dirty="0" smtClean="0"/>
              <a:t>زيادة المرونه وتنويع مصادر التغذية الكهربية للمستهلك .</a:t>
            </a:r>
            <a:endParaRPr lang="en-US" sz="1200" dirty="0" smtClean="0"/>
          </a:p>
          <a:p>
            <a:pPr lvl="0" algn="r" rtl="1">
              <a:buFont typeface="Arial" pitchFamily="34" charset="0"/>
              <a:buChar char="•"/>
            </a:pPr>
            <a:r>
              <a:rPr lang="ar-EG" sz="1200" dirty="0" smtClean="0"/>
              <a:t>تقليل عدد مرات انقطاع التيار .</a:t>
            </a:r>
            <a:endParaRPr lang="en-US" sz="1200" dirty="0" smtClean="0"/>
          </a:p>
          <a:p>
            <a:pPr lvl="0" algn="r" rtl="1">
              <a:buFont typeface="Arial" pitchFamily="34" charset="0"/>
              <a:buChar char="•"/>
            </a:pPr>
            <a:r>
              <a:rPr lang="ar-EG" sz="1200" dirty="0" smtClean="0"/>
              <a:t>تدعيم منافذ للخدمة وتزويدها بوسائل التكنولوجيا الحديثة .</a:t>
            </a:r>
            <a:endParaRPr lang="en-US" sz="1200" dirty="0" smtClean="0"/>
          </a:p>
          <a:p>
            <a:pPr lvl="0" algn="r" rtl="1">
              <a:buFont typeface="Arial" pitchFamily="34" charset="0"/>
              <a:buChar char="•"/>
            </a:pPr>
            <a:r>
              <a:rPr lang="ar-SA" sz="1200" dirty="0" smtClean="0"/>
              <a:t>جذب الاستثمارات للمدينه نتيجة توافر مصادر التغذية بها .</a:t>
            </a:r>
            <a:endParaRPr lang="en-US" sz="1200" dirty="0" smtClean="0"/>
          </a:p>
          <a:p>
            <a:pPr lvl="0" algn="r" rtl="1">
              <a:buFont typeface="Arial" pitchFamily="34" charset="0"/>
              <a:buChar char="•"/>
            </a:pPr>
            <a:r>
              <a:rPr lang="ar-EG" sz="1200" dirty="0" smtClean="0"/>
              <a:t>تغذية جميع المناطق المحرومة من الكهرباء .</a:t>
            </a:r>
            <a:endParaRPr lang="en-US" sz="1200" dirty="0" smtClean="0"/>
          </a:p>
          <a:p>
            <a:pPr lvl="0" algn="r" rtl="1">
              <a:buFont typeface="Arial" pitchFamily="34" charset="0"/>
              <a:buChar char="•"/>
            </a:pPr>
            <a:r>
              <a:rPr lang="ar-EG" sz="1200" dirty="0" smtClean="0"/>
              <a:t>تدعيم التغذيه الكهربيه فى الاماكن المختلفة والعمل على رفع مستوى الاضاءة </a:t>
            </a:r>
            <a:endParaRPr lang="en-US" sz="1200" dirty="0" smtClean="0"/>
          </a:p>
          <a:p>
            <a:pPr lvl="0" algn="r" rtl="1">
              <a:buFont typeface="Arial" pitchFamily="34" charset="0"/>
              <a:buChar char="•"/>
            </a:pPr>
            <a:r>
              <a:rPr lang="ar-SA" sz="1200" dirty="0" smtClean="0"/>
              <a:t>تعظيم الاستفادة من الامكانات المتاحة .</a:t>
            </a:r>
            <a:endParaRPr lang="en-US" sz="1200" dirty="0" smtClean="0"/>
          </a:p>
        </p:txBody>
      </p:sp>
      <p:sp>
        <p:nvSpPr>
          <p:cNvPr id="29" name="Rectangle 225"/>
          <p:cNvSpPr>
            <a:spLocks noChangeArrowheads="1"/>
          </p:cNvSpPr>
          <p:nvPr/>
        </p:nvSpPr>
        <p:spPr bwMode="auto">
          <a:xfrm>
            <a:off x="4953000" y="3687865"/>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4" name="Rectangle 204"/>
          <p:cNvSpPr>
            <a:spLocks noChangeArrowheads="1"/>
          </p:cNvSpPr>
          <p:nvPr/>
        </p:nvSpPr>
        <p:spPr bwMode="auto">
          <a:xfrm>
            <a:off x="66367" y="1977745"/>
            <a:ext cx="4478337" cy="1692771"/>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SA" sz="1300" dirty="0" smtClean="0"/>
              <a:t>شبكة الجهد المنخفض من المحول الى المستهلك خطوط هوائية .</a:t>
            </a:r>
            <a:endParaRPr lang="en-US" sz="1300" dirty="0" smtClean="0"/>
          </a:p>
          <a:p>
            <a:pPr lvl="0" algn="r" rtl="1">
              <a:buFont typeface="Arial" pitchFamily="34" charset="0"/>
              <a:buChar char="•"/>
            </a:pPr>
            <a:r>
              <a:rPr lang="ar-SA" sz="1300" dirty="0" smtClean="0"/>
              <a:t>وجود توصيلات عشوائية وسرقة التيار الكهربى . </a:t>
            </a:r>
            <a:endParaRPr lang="en-US" sz="1300" dirty="0" smtClean="0"/>
          </a:p>
          <a:p>
            <a:pPr lvl="0" algn="r" rtl="1">
              <a:buFont typeface="Arial" pitchFamily="34" charset="0"/>
              <a:buChar char="•"/>
            </a:pPr>
            <a:r>
              <a:rPr lang="ar-SA" sz="1300" dirty="0" smtClean="0"/>
              <a:t>عدم وجود صيانة دورية لشبكة الكهرباء الهوائية الموجودة .</a:t>
            </a:r>
            <a:endParaRPr lang="en-US" sz="1300" dirty="0" smtClean="0"/>
          </a:p>
          <a:p>
            <a:pPr lvl="0" algn="r" rtl="1">
              <a:buFont typeface="Arial" pitchFamily="34" charset="0"/>
              <a:buChar char="•"/>
            </a:pPr>
            <a:r>
              <a:rPr lang="ar-SA" sz="1300" dirty="0" smtClean="0"/>
              <a:t>وجود مناطق غير مخدومة بالكهرباء وهذه المناطق على اطراف المدينة . </a:t>
            </a:r>
            <a:endParaRPr lang="en-US" sz="1300" dirty="0" smtClean="0"/>
          </a:p>
          <a:p>
            <a:pPr lvl="0" algn="r" rtl="1">
              <a:buFont typeface="Arial" pitchFamily="34" charset="0"/>
              <a:buChar char="•"/>
            </a:pPr>
            <a:r>
              <a:rPr lang="ar-SA" sz="1300" dirty="0" smtClean="0"/>
              <a:t>بعض المحولات تعدى نسبة التحميل القصوى .</a:t>
            </a:r>
            <a:endParaRPr lang="en-US" sz="1300" dirty="0" smtClean="0"/>
          </a:p>
          <a:p>
            <a:pPr lvl="0" algn="r" rtl="1">
              <a:buFont typeface="Arial" pitchFamily="34" charset="0"/>
              <a:buChar char="•"/>
            </a:pPr>
            <a:r>
              <a:rPr lang="ar-SA" sz="1300" dirty="0" smtClean="0"/>
              <a:t>الانارة العامة على مستوى المدينه غير كافيه ولا تحقق متطلبات الاناره العامه </a:t>
            </a:r>
            <a:endParaRPr lang="en-US" sz="1300" dirty="0" smtClean="0"/>
          </a:p>
          <a:p>
            <a:pPr lvl="0" algn="r" rtl="1">
              <a:buFont typeface="Arial" pitchFamily="34" charset="0"/>
              <a:buChar char="•"/>
            </a:pPr>
            <a:r>
              <a:rPr lang="ar-SA" sz="1300" dirty="0" smtClean="0"/>
              <a:t>خطوط الجهد العالى تسبب التلوث الكهرومغناطيسي للمناطق التى على حدود المدينة</a:t>
            </a:r>
            <a:endParaRPr lang="en-US" sz="1300" dirty="0"/>
          </a:p>
        </p:txBody>
      </p:sp>
      <p:sp>
        <p:nvSpPr>
          <p:cNvPr id="25" name="Rectangle 225"/>
          <p:cNvSpPr>
            <a:spLocks noChangeArrowheads="1"/>
          </p:cNvSpPr>
          <p:nvPr/>
        </p:nvSpPr>
        <p:spPr bwMode="auto">
          <a:xfrm>
            <a:off x="375312" y="1672945"/>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48904" y="3974348"/>
            <a:ext cx="4478337" cy="89255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زيادة نصيب الفرد من الكهرباء . </a:t>
            </a:r>
            <a:endParaRPr lang="en-US" sz="1300" dirty="0" smtClean="0"/>
          </a:p>
          <a:p>
            <a:pPr lvl="0" algn="r" rtl="1">
              <a:buFont typeface="Arial" pitchFamily="34" charset="0"/>
              <a:buChar char="•"/>
            </a:pPr>
            <a:r>
              <a:rPr lang="ar-SA" sz="1300" dirty="0" smtClean="0"/>
              <a:t>رفع كفاءة </a:t>
            </a:r>
            <a:r>
              <a:rPr lang="ar-EG" sz="1300" dirty="0" smtClean="0"/>
              <a:t>برامج الصيانه والعمل على تقليل الاعطال .</a:t>
            </a:r>
            <a:endParaRPr lang="en-US" sz="1300" dirty="0" smtClean="0"/>
          </a:p>
          <a:p>
            <a:pPr lvl="0" algn="r" rtl="1">
              <a:buFont typeface="Arial" pitchFamily="34" charset="0"/>
              <a:buChar char="•"/>
            </a:pPr>
            <a:r>
              <a:rPr lang="ar-SA" sz="1300" dirty="0" smtClean="0"/>
              <a:t>حماية الافراد وتقليل الحوادث .</a:t>
            </a:r>
            <a:endParaRPr lang="en-US" sz="1300" dirty="0" smtClean="0"/>
          </a:p>
          <a:p>
            <a:pPr lvl="0" algn="r" rtl="1">
              <a:buFont typeface="Arial" pitchFamily="34" charset="0"/>
              <a:buChar char="•"/>
            </a:pPr>
            <a:r>
              <a:rPr lang="ar-EG" sz="1300" dirty="0" smtClean="0"/>
              <a:t>تقليل وحل شكاوى المواطنين </a:t>
            </a:r>
            <a:endParaRPr lang="en-US" sz="1300" dirty="0"/>
          </a:p>
        </p:txBody>
      </p:sp>
      <p:sp>
        <p:nvSpPr>
          <p:cNvPr id="31" name="Rectangle 225"/>
          <p:cNvSpPr>
            <a:spLocks noChangeArrowheads="1"/>
          </p:cNvSpPr>
          <p:nvPr/>
        </p:nvSpPr>
        <p:spPr bwMode="auto">
          <a:xfrm>
            <a:off x="412441" y="36559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
        <p:nvSpPr>
          <p:cNvPr id="32" name="Rectangle 225"/>
          <p:cNvSpPr>
            <a:spLocks noChangeArrowheads="1"/>
          </p:cNvSpPr>
          <p:nvPr/>
        </p:nvSpPr>
        <p:spPr bwMode="auto">
          <a:xfrm>
            <a:off x="228600" y="1299983"/>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4-5-5 الكهرباء</a:t>
            </a:r>
            <a:endParaRPr lang="en-US" b="1" dirty="0" smtClean="0">
              <a:solidFill>
                <a:schemeClr val="bg1">
                  <a:lumMod val="95000"/>
                </a:schemeClr>
              </a:solidFill>
            </a:endParaRPr>
          </a:p>
        </p:txBody>
      </p:sp>
      <p:sp>
        <p:nvSpPr>
          <p:cNvPr id="35" name="Rectangle 204"/>
          <p:cNvSpPr>
            <a:spLocks noChangeArrowheads="1"/>
          </p:cNvSpPr>
          <p:nvPr/>
        </p:nvSpPr>
        <p:spPr bwMode="auto">
          <a:xfrm>
            <a:off x="76200" y="5212884"/>
            <a:ext cx="4478337" cy="149271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تدعيم محطة محولات بنى مزار 11/66 بعدد (2) محول قدرة 25 م.ف.ا</a:t>
            </a:r>
            <a:endParaRPr lang="en-US" sz="1300" dirty="0" smtClean="0"/>
          </a:p>
          <a:p>
            <a:pPr lvl="0" algn="r" rtl="1">
              <a:buFont typeface="Arial" pitchFamily="34" charset="0"/>
              <a:buChar char="•"/>
            </a:pPr>
            <a:r>
              <a:rPr lang="ar-EG" sz="1300" dirty="0" smtClean="0"/>
              <a:t>انشاء ثلاثة لوحات توزيع جديدة</a:t>
            </a:r>
            <a:endParaRPr lang="en-US" sz="1300" dirty="0" smtClean="0"/>
          </a:p>
          <a:p>
            <a:pPr lvl="0" algn="r" rtl="1">
              <a:buFont typeface="Arial" pitchFamily="34" charset="0"/>
              <a:buChar char="•"/>
            </a:pPr>
            <a:r>
              <a:rPr lang="en-US" sz="1300" dirty="0" smtClean="0"/>
              <a:t> </a:t>
            </a:r>
            <a:r>
              <a:rPr lang="ar-EG" sz="1300" dirty="0" smtClean="0"/>
              <a:t>زيادة عدد 83 محول</a:t>
            </a:r>
            <a:endParaRPr lang="en-US" sz="1300" dirty="0" smtClean="0"/>
          </a:p>
          <a:p>
            <a:pPr lvl="0" algn="r" rtl="1">
              <a:buFont typeface="Arial" pitchFamily="34" charset="0"/>
              <a:buChar char="•"/>
            </a:pPr>
            <a:r>
              <a:rPr lang="ar-EG" sz="1300" dirty="0" smtClean="0"/>
              <a:t> انشاء شبكة الجهد المتوسط ( المحطة الى الموزعات الجديدة )</a:t>
            </a:r>
            <a:endParaRPr lang="en-US" sz="1300" dirty="0" smtClean="0"/>
          </a:p>
          <a:p>
            <a:pPr lvl="0" algn="r" rtl="1">
              <a:buFont typeface="Arial" pitchFamily="34" charset="0"/>
              <a:buChar char="•"/>
            </a:pPr>
            <a:r>
              <a:rPr lang="ar-EG" sz="1300" dirty="0" smtClean="0"/>
              <a:t>انشاء شبكة الجهد المتوسط (الموزعات الجديدة الى المحولات )</a:t>
            </a:r>
            <a:endParaRPr lang="en-US" sz="1300" dirty="0" smtClean="0"/>
          </a:p>
          <a:p>
            <a:pPr lvl="0" algn="r" rtl="1">
              <a:buFont typeface="Arial" pitchFamily="34" charset="0"/>
              <a:buChar char="•"/>
            </a:pPr>
            <a:r>
              <a:rPr lang="ar-EG" sz="1300" dirty="0" smtClean="0"/>
              <a:t>تحويل شبكة الجهد المنخفض الهوائية القائمة الى شبكة ارضية  </a:t>
            </a:r>
            <a:endParaRPr lang="en-US" sz="1300" dirty="0" smtClean="0"/>
          </a:p>
          <a:p>
            <a:pPr lvl="0" algn="r" rtl="1">
              <a:buFont typeface="Arial" pitchFamily="34" charset="0"/>
              <a:buChar char="•"/>
            </a:pPr>
            <a:r>
              <a:rPr lang="ar-EG" sz="1300" dirty="0" smtClean="0"/>
              <a:t> رفع مستوى الاضاءة العامه للمدينة</a:t>
            </a:r>
            <a:endParaRPr lang="en-US" sz="1300" dirty="0"/>
          </a:p>
        </p:txBody>
      </p:sp>
      <p:sp>
        <p:nvSpPr>
          <p:cNvPr id="37" name="Rectangle 225"/>
          <p:cNvSpPr>
            <a:spLocks noChangeArrowheads="1"/>
          </p:cNvSpPr>
          <p:nvPr/>
        </p:nvSpPr>
        <p:spPr bwMode="auto">
          <a:xfrm>
            <a:off x="439737" y="487819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
        <p:nvSpPr>
          <p:cNvPr id="33" name="Rectangle 225"/>
          <p:cNvSpPr>
            <a:spLocks noChangeArrowheads="1"/>
          </p:cNvSpPr>
          <p:nvPr/>
        </p:nvSpPr>
        <p:spPr bwMode="auto">
          <a:xfrm>
            <a:off x="4888907" y="5548952"/>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
        <p:nvSpPr>
          <p:cNvPr id="34" name="Rectangle 204"/>
          <p:cNvSpPr>
            <a:spLocks noChangeArrowheads="1"/>
          </p:cNvSpPr>
          <p:nvPr/>
        </p:nvSpPr>
        <p:spPr bwMode="auto">
          <a:xfrm>
            <a:off x="4611071" y="5845369"/>
            <a:ext cx="4478337" cy="1015663"/>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تدعيم محطة محولات بنى مزار 11/66 بعدد (2) محول قدرة 25 م.ف.ا</a:t>
            </a:r>
            <a:endParaRPr lang="en-US" sz="1200" dirty="0" smtClean="0"/>
          </a:p>
          <a:p>
            <a:pPr lvl="0" algn="r" rtl="1">
              <a:buFont typeface="Arial" pitchFamily="34" charset="0"/>
              <a:buChar char="•"/>
            </a:pPr>
            <a:r>
              <a:rPr lang="ar-EG" sz="1200" dirty="0" smtClean="0"/>
              <a:t>انشاء ثلاثة لوحات توزيع جديدة</a:t>
            </a:r>
            <a:endParaRPr lang="en-US" sz="1200" dirty="0" smtClean="0"/>
          </a:p>
          <a:p>
            <a:pPr lvl="0" algn="r" rtl="1">
              <a:buFont typeface="Arial" pitchFamily="34" charset="0"/>
              <a:buChar char="•"/>
            </a:pPr>
            <a:r>
              <a:rPr lang="en-US" sz="1200" dirty="0" smtClean="0"/>
              <a:t> </a:t>
            </a:r>
            <a:r>
              <a:rPr lang="ar-EG" sz="1200" dirty="0" smtClean="0"/>
              <a:t>زيادة عدد 83 محول</a:t>
            </a:r>
            <a:endParaRPr lang="en-US" sz="1200" dirty="0" smtClean="0"/>
          </a:p>
          <a:p>
            <a:pPr lvl="0" algn="r" rtl="1">
              <a:buFont typeface="Arial" pitchFamily="34" charset="0"/>
              <a:buChar char="•"/>
            </a:pPr>
            <a:r>
              <a:rPr lang="ar-EG" sz="1200" dirty="0" smtClean="0"/>
              <a:t> انشاء شبكة الجهد المتوسط ( المحطة الى الموزعات الجديدة )</a:t>
            </a:r>
            <a:endParaRPr lang="en-US" sz="1200" dirty="0" smtClean="0"/>
          </a:p>
          <a:p>
            <a:pPr lvl="0" algn="r" rtl="1">
              <a:buFont typeface="Arial" pitchFamily="34" charset="0"/>
              <a:buChar char="•"/>
            </a:pPr>
            <a:r>
              <a:rPr lang="ar-EG" sz="1200" dirty="0" smtClean="0"/>
              <a:t>انشاء شبكة الجهد المتوسط (الموزعات الجديدة الى المحولات )</a:t>
            </a:r>
            <a:endParaRPr lang="en-US"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Top)">
                                      <p:cBhvr>
                                        <p:cTn id="39" dur="500"/>
                                        <p:tgtEl>
                                          <p:spTgt spid="19"/>
                                        </p:tgtEl>
                                      </p:cBhvr>
                                    </p:animEffect>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strips(downLeft)">
                                      <p:cBhvr>
                                        <p:cTn id="43" dur="500"/>
                                        <p:tgtEl>
                                          <p:spTgt spid="37"/>
                                        </p:tgtEl>
                                      </p:cBhvr>
                                    </p:animEffect>
                                  </p:childTnLst>
                                </p:cTn>
                              </p:par>
                            </p:childTnLst>
                          </p:cTn>
                        </p:par>
                        <p:par>
                          <p:cTn id="44" fill="hold">
                            <p:stCondLst>
                              <p:cond delay="5000"/>
                            </p:stCondLst>
                            <p:childTnLst>
                              <p:par>
                                <p:cTn id="45" presetID="12" presetClass="entr" presetSubtype="1"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slide(fromTop)">
                                      <p:cBhvr>
                                        <p:cTn id="47" dur="500"/>
                                        <p:tgtEl>
                                          <p:spTgt spid="35"/>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strips(downLeft)">
                                      <p:cBhvr>
                                        <p:cTn id="51" dur="500"/>
                                        <p:tgtEl>
                                          <p:spTgt spid="33"/>
                                        </p:tgtEl>
                                      </p:cBhvr>
                                    </p:animEffect>
                                  </p:childTnLst>
                                </p:cTn>
                              </p:par>
                            </p:childTnLst>
                          </p:cTn>
                        </p:par>
                        <p:par>
                          <p:cTn id="52" fill="hold">
                            <p:stCondLst>
                              <p:cond delay="6000"/>
                            </p:stCondLst>
                            <p:childTnLst>
                              <p:par>
                                <p:cTn id="53" presetID="12" presetClass="entr" presetSubtype="1"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slide(fromTop)">
                                      <p:cBhvr>
                                        <p:cTn id="5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4" grpId="0" animBg="1"/>
      <p:bldP spid="25" grpId="0" animBg="1"/>
      <p:bldP spid="19" grpId="0" animBg="1"/>
      <p:bldP spid="31" grpId="0" animBg="1"/>
      <p:bldP spid="32" grpId="0" animBg="1"/>
      <p:bldP spid="35" grpId="0" animBg="1"/>
      <p:bldP spid="37" grpId="0" animBg="1"/>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2009945"/>
            <a:ext cx="4478337" cy="1384995"/>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 وجود فائض حالياً من الخطوط بالسنترال يفى بالإحتياجات المستقبلية.</a:t>
            </a:r>
            <a:r>
              <a:rPr lang="en-US" sz="1200" dirty="0" smtClean="0"/>
              <a:t> </a:t>
            </a:r>
          </a:p>
          <a:p>
            <a:pPr lvl="0" algn="r" rtl="1">
              <a:buFont typeface="Arial" pitchFamily="34" charset="0"/>
              <a:buChar char="•"/>
            </a:pPr>
            <a:r>
              <a:rPr lang="ar-EG" sz="1200" dirty="0" smtClean="0"/>
              <a:t>توفر كبائن العملة والكارت فى جميع أنحاء المدينة (80 كابينة كارت).</a:t>
            </a:r>
            <a:r>
              <a:rPr lang="en-US" sz="1200" dirty="0" smtClean="0"/>
              <a:t> </a:t>
            </a:r>
          </a:p>
          <a:p>
            <a:pPr lvl="0" algn="r" rtl="1">
              <a:buFont typeface="Arial" pitchFamily="34" charset="0"/>
              <a:buChar char="•"/>
            </a:pPr>
            <a:r>
              <a:rPr lang="ar-EG" sz="1200" dirty="0" smtClean="0"/>
              <a:t>شبكة الاتصالات تغطى أغلب مناطق المدينة. </a:t>
            </a:r>
            <a:endParaRPr lang="en-US" sz="1200" dirty="0" smtClean="0"/>
          </a:p>
          <a:p>
            <a:pPr lvl="0" algn="r" rtl="1">
              <a:buFont typeface="Arial" pitchFamily="34" charset="0"/>
              <a:buChar char="•"/>
            </a:pPr>
            <a:r>
              <a:rPr lang="ar-EG" sz="1200" dirty="0" smtClean="0"/>
              <a:t>إمكانية زيادة سعة السنترالات الحالية وتطوير المعدات بها لتوفير الخدمة لعدد اكبر من المشتركين </a:t>
            </a:r>
            <a:endParaRPr lang="en-US" sz="1200" dirty="0" smtClean="0"/>
          </a:p>
          <a:p>
            <a:pPr lvl="0" algn="r" rtl="1">
              <a:buFont typeface="Arial" pitchFamily="34" charset="0"/>
              <a:buChar char="•"/>
            </a:pPr>
            <a:r>
              <a:rPr lang="ar-EG" sz="1200" dirty="0" smtClean="0"/>
              <a:t>استبدال الكابلات النحاس بكابلات فيبر جلاس لمنع السرقة وسرعة نقل البيانات .</a:t>
            </a:r>
            <a:r>
              <a:rPr lang="en-US" sz="1200" dirty="0" smtClean="0"/>
              <a:t> </a:t>
            </a:r>
          </a:p>
          <a:p>
            <a:pPr lvl="0" algn="r" rtl="1">
              <a:buFont typeface="Arial" pitchFamily="34" charset="0"/>
              <a:buChar char="•"/>
            </a:pPr>
            <a:r>
              <a:rPr lang="ar-EG" sz="1200" dirty="0" smtClean="0"/>
              <a:t>استخدام نظام لا سلكي (</a:t>
            </a:r>
            <a:r>
              <a:rPr lang="en-US" sz="1200" dirty="0" smtClean="0"/>
              <a:t>CDMA  </a:t>
            </a:r>
            <a:r>
              <a:rPr lang="ar-EG" sz="1200" dirty="0" smtClean="0"/>
              <a:t> ) للمناطق البعيدة الغير مخدومة</a:t>
            </a:r>
            <a:r>
              <a:rPr lang="en-US" sz="1200" dirty="0" smtClean="0"/>
              <a:t> </a:t>
            </a:r>
            <a:endParaRPr lang="en-US" sz="120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69281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4589463" y="3717674"/>
            <a:ext cx="4478337" cy="267765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زيادة الكثافه التليفونيه مع زيادة مستوى الاسكان بالمدينه </a:t>
            </a:r>
            <a:endParaRPr lang="en-US" sz="1200" dirty="0" smtClean="0"/>
          </a:p>
          <a:p>
            <a:pPr lvl="0" algn="r" rtl="1">
              <a:buFont typeface="Arial" pitchFamily="34" charset="0"/>
              <a:buChar char="•"/>
            </a:pPr>
            <a:r>
              <a:rPr lang="ar-EG" sz="1200" dirty="0" smtClean="0"/>
              <a:t>توفر الخدمه الاتصاليه باسعار تناسب دخل السكان مع الاحتفاظ بالجوده</a:t>
            </a:r>
            <a:endParaRPr lang="en-US" sz="1200" dirty="0" smtClean="0"/>
          </a:p>
          <a:p>
            <a:pPr lvl="0" algn="r" rtl="1">
              <a:buFont typeface="Arial" pitchFamily="34" charset="0"/>
              <a:buChar char="•"/>
            </a:pPr>
            <a:r>
              <a:rPr lang="ar-EG" sz="1200" dirty="0" smtClean="0"/>
              <a:t>الاحتفاظ بمرونة كافيه لمجابهة الزيادات المستقبليه </a:t>
            </a:r>
            <a:endParaRPr lang="en-US" sz="1200" dirty="0" smtClean="0"/>
          </a:p>
          <a:p>
            <a:pPr lvl="0" algn="r" rtl="1">
              <a:buFont typeface="Arial" pitchFamily="34" charset="0"/>
              <a:buChar char="•"/>
            </a:pPr>
            <a:r>
              <a:rPr lang="ar-EG" sz="1200" dirty="0" smtClean="0"/>
              <a:t>تدعيم منافذ للخدمة وتزويدها بوسائل التكنولوجيا الحديثة .</a:t>
            </a:r>
            <a:endParaRPr lang="en-US" sz="1200" dirty="0" smtClean="0"/>
          </a:p>
          <a:p>
            <a:pPr lvl="0" algn="r" rtl="1">
              <a:buFont typeface="Arial" pitchFamily="34" charset="0"/>
              <a:buChar char="•"/>
            </a:pPr>
            <a:r>
              <a:rPr lang="ar-EG" sz="1200" dirty="0" smtClean="0"/>
              <a:t>تغذية جميع المناطق المحرومة من الاتصالات .</a:t>
            </a:r>
            <a:endParaRPr lang="en-US" sz="1200" dirty="0" smtClean="0"/>
          </a:p>
          <a:p>
            <a:pPr lvl="0" algn="r" rtl="1">
              <a:buFont typeface="Arial" pitchFamily="34" charset="0"/>
              <a:buChar char="•"/>
            </a:pPr>
            <a:r>
              <a:rPr lang="ar-SA" sz="1200" dirty="0" smtClean="0"/>
              <a:t> جذب الاستثمارات للمدينه نتيجة توافر مصادر التغذية بها .</a:t>
            </a:r>
            <a:endParaRPr lang="en-US" sz="1200" dirty="0" smtClean="0"/>
          </a:p>
          <a:p>
            <a:pPr lvl="0" algn="r" rtl="1">
              <a:buFont typeface="Arial" pitchFamily="34" charset="0"/>
              <a:buChar char="•"/>
            </a:pPr>
            <a:r>
              <a:rPr lang="ar-EG" sz="1200" dirty="0" smtClean="0"/>
              <a:t>تلبية احتياجات كل مرحله من مراحل التنفيذ مع وجود فائض احتياطى</a:t>
            </a:r>
            <a:endParaRPr lang="en-US" sz="1200" dirty="0" smtClean="0"/>
          </a:p>
          <a:p>
            <a:pPr lvl="0" algn="r" rtl="1">
              <a:buFont typeface="Arial" pitchFamily="34" charset="0"/>
              <a:buChar char="•"/>
            </a:pPr>
            <a:r>
              <a:rPr lang="ar-EG" sz="1200" dirty="0" smtClean="0"/>
              <a:t>توزيع الخدمه على انحاء المدينه توزيعا امثل بحيث يتناسب مع الاستخدامات الفعليه وعلى مستوى السكان بالمدينه</a:t>
            </a:r>
            <a:endParaRPr lang="en-US" sz="1200" dirty="0" smtClean="0"/>
          </a:p>
          <a:p>
            <a:pPr lvl="0" algn="r" rtl="1">
              <a:buFont typeface="Arial" pitchFamily="34" charset="0"/>
              <a:buChar char="•"/>
            </a:pPr>
            <a:r>
              <a:rPr lang="ar-EG" sz="1200" dirty="0" smtClean="0"/>
              <a:t>الاخذ باحدث وسائل الاتصال لتواكب الخدمه التطور الحادث فى نظم الاتصالات</a:t>
            </a:r>
            <a:endParaRPr lang="en-US" sz="1200" dirty="0" smtClean="0"/>
          </a:p>
          <a:p>
            <a:pPr lvl="0" algn="r" rtl="1">
              <a:buFont typeface="Arial" pitchFamily="34" charset="0"/>
              <a:buChar char="•"/>
            </a:pPr>
            <a:r>
              <a:rPr lang="ar-EG" sz="1200" dirty="0" smtClean="0"/>
              <a:t>الربط الجيد بالمحافظه والجمهوريه والخارج بوسائل حديثه وبعدد كافى من الدوائر</a:t>
            </a:r>
            <a:endParaRPr lang="en-US" sz="1200" dirty="0" smtClean="0"/>
          </a:p>
          <a:p>
            <a:pPr lvl="0" algn="r" rtl="1">
              <a:buFont typeface="Arial" pitchFamily="34" charset="0"/>
              <a:buChar char="•"/>
            </a:pPr>
            <a:r>
              <a:rPr lang="ar-EG" sz="1200" dirty="0" smtClean="0"/>
              <a:t>توزيع مكاتب وكبائن الخدمه العامه على انحاء المدينه وبحيث تتوفر بمكاتب الخدمه كل الامكانات الحديثه</a:t>
            </a:r>
            <a:endParaRPr lang="en-US" sz="1200" dirty="0" smtClean="0"/>
          </a:p>
          <a:p>
            <a:pPr algn="r" rtl="1">
              <a:buFont typeface="Arial" pitchFamily="34" charset="0"/>
              <a:buChar char="•"/>
            </a:pPr>
            <a:r>
              <a:rPr lang="ar-SA" sz="1200" dirty="0" smtClean="0"/>
              <a:t>رفع مستوى المعيشة للسكان .</a:t>
            </a:r>
            <a:endParaRPr lang="en-US" sz="1200" dirty="0" smtClean="0"/>
          </a:p>
        </p:txBody>
      </p:sp>
      <p:sp>
        <p:nvSpPr>
          <p:cNvPr id="29" name="Rectangle 225"/>
          <p:cNvSpPr>
            <a:spLocks noChangeArrowheads="1"/>
          </p:cNvSpPr>
          <p:nvPr/>
        </p:nvSpPr>
        <p:spPr bwMode="auto">
          <a:xfrm>
            <a:off x="4953000" y="3404048"/>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4" name="Rectangle 204"/>
          <p:cNvSpPr>
            <a:spLocks noChangeArrowheads="1"/>
          </p:cNvSpPr>
          <p:nvPr/>
        </p:nvSpPr>
        <p:spPr bwMode="auto">
          <a:xfrm>
            <a:off x="66367" y="1958878"/>
            <a:ext cx="4478337" cy="1384995"/>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وجود مناطق غير مخدومة بالاتصالات وهذه المناطق على اطراف المدينة  </a:t>
            </a:r>
            <a:endParaRPr lang="en-US" sz="1200" dirty="0" smtClean="0"/>
          </a:p>
          <a:p>
            <a:pPr lvl="0" algn="r" rtl="1">
              <a:buFont typeface="Arial" pitchFamily="34" charset="0"/>
              <a:buChar char="•"/>
            </a:pPr>
            <a:r>
              <a:rPr lang="ar-EG" sz="1200" dirty="0" smtClean="0"/>
              <a:t>عدم وجود فرق صيانة كافية لصيانة الكبائن التى تعمل بالعملة والكارت المنتشرة بالمدينة . </a:t>
            </a:r>
            <a:endParaRPr lang="en-US" sz="1200" dirty="0" smtClean="0"/>
          </a:p>
          <a:p>
            <a:pPr lvl="0" algn="r" rtl="1">
              <a:buFont typeface="Arial" pitchFamily="34" charset="0"/>
              <a:buChar char="•"/>
            </a:pPr>
            <a:r>
              <a:rPr lang="ar-EG" sz="1200" dirty="0" smtClean="0"/>
              <a:t>عدم وجود نظام لمراقبة الكابلات وأماكنها مما يعرضها للسرقة وبالتالى التعطل الدائم فى الخدمة.</a:t>
            </a:r>
            <a:r>
              <a:rPr lang="en-US" sz="1200" dirty="0" smtClean="0"/>
              <a:t> </a:t>
            </a:r>
          </a:p>
          <a:p>
            <a:pPr lvl="0" algn="r" rtl="1">
              <a:buFont typeface="Arial" pitchFamily="34" charset="0"/>
              <a:buChar char="•"/>
            </a:pPr>
            <a:r>
              <a:rPr lang="ar-EG" sz="1200" dirty="0" smtClean="0"/>
              <a:t>الكثير من المناطق لا تغطيها شبكة التليفون المحمول </a:t>
            </a:r>
            <a:endParaRPr lang="en-US" sz="1200" dirty="0" smtClean="0"/>
          </a:p>
          <a:p>
            <a:pPr lvl="0" algn="r" rtl="1">
              <a:buFont typeface="Arial" pitchFamily="34" charset="0"/>
              <a:buChar char="•"/>
            </a:pPr>
            <a:r>
              <a:rPr lang="ar-EG" sz="1200" dirty="0" smtClean="0"/>
              <a:t>المجالات الكهرومغناطيسية الناتجة من ابراج التقوية الخاصة بالمحمول والارسال تؤدي إلى حدوث مجموعة كبيرة من الأمراض </a:t>
            </a:r>
            <a:endParaRPr lang="en-US" sz="1200" dirty="0"/>
          </a:p>
        </p:txBody>
      </p:sp>
      <p:sp>
        <p:nvSpPr>
          <p:cNvPr id="25" name="Rectangle 225"/>
          <p:cNvSpPr>
            <a:spLocks noChangeArrowheads="1"/>
          </p:cNvSpPr>
          <p:nvPr/>
        </p:nvSpPr>
        <p:spPr bwMode="auto">
          <a:xfrm>
            <a:off x="375312" y="168201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48904" y="3619176"/>
            <a:ext cx="4478337" cy="1200329"/>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SA" sz="1200" dirty="0" smtClean="0"/>
              <a:t>تعظيم الاستفادة من الامكانات المتاحة .</a:t>
            </a:r>
            <a:endParaRPr lang="en-US" sz="1200" dirty="0" smtClean="0"/>
          </a:p>
          <a:p>
            <a:pPr lvl="0" algn="r" rtl="1">
              <a:buFont typeface="Arial" pitchFamily="34" charset="0"/>
              <a:buChar char="•"/>
            </a:pPr>
            <a:r>
              <a:rPr lang="ar-EG" sz="1200" dirty="0" smtClean="0"/>
              <a:t>تقليل عدد مرات انقطاع الخدمة .</a:t>
            </a:r>
            <a:endParaRPr lang="en-US" sz="1200" dirty="0" smtClean="0"/>
          </a:p>
          <a:p>
            <a:pPr lvl="0" algn="r" rtl="1">
              <a:buFont typeface="Arial" pitchFamily="34" charset="0"/>
              <a:buChar char="•"/>
            </a:pPr>
            <a:r>
              <a:rPr lang="ar-SA" sz="1200" dirty="0" smtClean="0"/>
              <a:t>رفع كفاءة </a:t>
            </a:r>
            <a:r>
              <a:rPr lang="ar-EG" sz="1200" dirty="0" smtClean="0"/>
              <a:t>برامج الصيانه والعمل على تقليل الاعطال .</a:t>
            </a:r>
            <a:endParaRPr lang="en-US" sz="1200" dirty="0" smtClean="0"/>
          </a:p>
          <a:p>
            <a:pPr lvl="0" algn="r" rtl="1">
              <a:buFont typeface="Arial" pitchFamily="34" charset="0"/>
              <a:buChar char="•"/>
            </a:pPr>
            <a:r>
              <a:rPr lang="ar-EG" sz="1200" dirty="0" smtClean="0"/>
              <a:t>تقليل وحل شكاوى المواطنين</a:t>
            </a:r>
            <a:endParaRPr lang="en-US" sz="1200" dirty="0" smtClean="0"/>
          </a:p>
          <a:p>
            <a:pPr lvl="0" algn="r" rtl="1">
              <a:buFont typeface="Arial" pitchFamily="34" charset="0"/>
              <a:buChar char="•"/>
            </a:pPr>
            <a:r>
              <a:rPr lang="ar-EG" sz="1200" dirty="0" smtClean="0"/>
              <a:t> مجابهة الاعطال فى الشبكه نفسها</a:t>
            </a:r>
            <a:endParaRPr lang="en-US" sz="1200" dirty="0" smtClean="0"/>
          </a:p>
          <a:p>
            <a:pPr algn="r" rtl="1">
              <a:buFont typeface="Arial" pitchFamily="34" charset="0"/>
              <a:buChar char="•"/>
            </a:pPr>
            <a:r>
              <a:rPr lang="ar-EG" sz="1200" dirty="0" smtClean="0"/>
              <a:t>تشجيع مكاتب الخدمه الخاصه والتى تعمل على توفيرالخدمه بمرونه جيده</a:t>
            </a:r>
            <a:endParaRPr lang="en-US" sz="1200" dirty="0"/>
          </a:p>
        </p:txBody>
      </p:sp>
      <p:sp>
        <p:nvSpPr>
          <p:cNvPr id="31" name="Rectangle 225"/>
          <p:cNvSpPr>
            <a:spLocks noChangeArrowheads="1"/>
          </p:cNvSpPr>
          <p:nvPr/>
        </p:nvSpPr>
        <p:spPr bwMode="auto">
          <a:xfrm>
            <a:off x="412441" y="3317466"/>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
        <p:nvSpPr>
          <p:cNvPr id="32" name="Rectangle 225"/>
          <p:cNvSpPr>
            <a:spLocks noChangeArrowheads="1"/>
          </p:cNvSpPr>
          <p:nvPr/>
        </p:nvSpPr>
        <p:spPr bwMode="auto">
          <a:xfrm>
            <a:off x="228600" y="1309048"/>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4-5-6 الاتصالات</a:t>
            </a:r>
            <a:endParaRPr lang="en-US" b="1" dirty="0" smtClean="0">
              <a:solidFill>
                <a:schemeClr val="bg1">
                  <a:lumMod val="95000"/>
                </a:schemeClr>
              </a:solidFill>
            </a:endParaRPr>
          </a:p>
        </p:txBody>
      </p:sp>
      <p:sp>
        <p:nvSpPr>
          <p:cNvPr id="35" name="Rectangle 204"/>
          <p:cNvSpPr>
            <a:spLocks noChangeArrowheads="1"/>
          </p:cNvSpPr>
          <p:nvPr/>
        </p:nvSpPr>
        <p:spPr bwMode="auto">
          <a:xfrm>
            <a:off x="76200" y="5088584"/>
            <a:ext cx="4478337" cy="83099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انشاء سنترال جديد بسعه اجمالية 20000 خط حتى عام الهدف وزيادة سعة الشبكة الرئيسية</a:t>
            </a:r>
            <a:endParaRPr lang="en-US" sz="1200" dirty="0" smtClean="0"/>
          </a:p>
          <a:p>
            <a:pPr lvl="0" algn="r" rtl="1">
              <a:buFont typeface="Arial" pitchFamily="34" charset="0"/>
              <a:buChar char="•"/>
            </a:pPr>
            <a:r>
              <a:rPr lang="ar-EG" sz="1200" dirty="0" smtClean="0"/>
              <a:t>زيادة عدد 5 مكاتب البريد .</a:t>
            </a:r>
            <a:endParaRPr lang="en-US" sz="1200" dirty="0" smtClean="0"/>
          </a:p>
          <a:p>
            <a:pPr lvl="0" algn="r" rtl="1">
              <a:buFont typeface="Arial" pitchFamily="34" charset="0"/>
              <a:buChar char="•"/>
            </a:pPr>
            <a:r>
              <a:rPr lang="ar-EG" sz="1200" dirty="0" smtClean="0"/>
              <a:t>زيادة عدد نوادى التكنولوجيا .</a:t>
            </a:r>
            <a:endParaRPr lang="en-US" sz="1200" dirty="0"/>
          </a:p>
        </p:txBody>
      </p:sp>
      <p:sp>
        <p:nvSpPr>
          <p:cNvPr id="37" name="Rectangle 225"/>
          <p:cNvSpPr>
            <a:spLocks noChangeArrowheads="1"/>
          </p:cNvSpPr>
          <p:nvPr/>
        </p:nvSpPr>
        <p:spPr bwMode="auto">
          <a:xfrm>
            <a:off x="439737" y="478687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
        <p:nvSpPr>
          <p:cNvPr id="33" name="Rectangle 204"/>
          <p:cNvSpPr>
            <a:spLocks noChangeArrowheads="1"/>
          </p:cNvSpPr>
          <p:nvPr/>
        </p:nvSpPr>
        <p:spPr bwMode="auto">
          <a:xfrm>
            <a:off x="35256" y="6194056"/>
            <a:ext cx="4478337" cy="646331"/>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200" dirty="0" smtClean="0"/>
              <a:t>انشاء سنترال جديد بسعه اجمالية 20000 خط حتى عام الهدف وزيادة سعة الشبكة الرئيسية</a:t>
            </a:r>
            <a:endParaRPr lang="en-US" sz="1200" dirty="0" smtClean="0"/>
          </a:p>
          <a:p>
            <a:pPr lvl="0" algn="r" rtl="1">
              <a:buFont typeface="Arial" pitchFamily="34" charset="0"/>
              <a:buChar char="•"/>
            </a:pPr>
            <a:r>
              <a:rPr lang="ar-EG" sz="1200" dirty="0" smtClean="0"/>
              <a:t>زيادة عدد 5 مكاتب البريد .</a:t>
            </a:r>
            <a:endParaRPr lang="en-US" sz="1200" dirty="0" smtClean="0"/>
          </a:p>
        </p:txBody>
      </p:sp>
      <p:sp>
        <p:nvSpPr>
          <p:cNvPr id="34" name="Rectangle 225"/>
          <p:cNvSpPr>
            <a:spLocks noChangeArrowheads="1"/>
          </p:cNvSpPr>
          <p:nvPr/>
        </p:nvSpPr>
        <p:spPr bwMode="auto">
          <a:xfrm>
            <a:off x="344203" y="589234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Top)">
                                      <p:cBhvr>
                                        <p:cTn id="39" dur="500"/>
                                        <p:tgtEl>
                                          <p:spTgt spid="19"/>
                                        </p:tgtEl>
                                      </p:cBhvr>
                                    </p:animEffect>
                                  </p:childTnLst>
                                </p:cTn>
                              </p:par>
                            </p:childTnLst>
                          </p:cTn>
                        </p:par>
                        <p:par>
                          <p:cTn id="40" fill="hold">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strips(downLeft)">
                                      <p:cBhvr>
                                        <p:cTn id="43" dur="500"/>
                                        <p:tgtEl>
                                          <p:spTgt spid="37"/>
                                        </p:tgtEl>
                                      </p:cBhvr>
                                    </p:animEffect>
                                  </p:childTnLst>
                                </p:cTn>
                              </p:par>
                            </p:childTnLst>
                          </p:cTn>
                        </p:par>
                        <p:par>
                          <p:cTn id="44" fill="hold">
                            <p:stCondLst>
                              <p:cond delay="5000"/>
                            </p:stCondLst>
                            <p:childTnLst>
                              <p:par>
                                <p:cTn id="45" presetID="12" presetClass="entr" presetSubtype="1"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slide(fromTop)">
                                      <p:cBhvr>
                                        <p:cTn id="47" dur="500"/>
                                        <p:tgtEl>
                                          <p:spTgt spid="35"/>
                                        </p:tgtEl>
                                      </p:cBhvr>
                                    </p:animEffect>
                                  </p:childTnLst>
                                </p:cTn>
                              </p:par>
                            </p:childTnLst>
                          </p:cTn>
                        </p:par>
                        <p:par>
                          <p:cTn id="48" fill="hold">
                            <p:stCondLst>
                              <p:cond delay="5500"/>
                            </p:stCondLst>
                            <p:childTnLst>
                              <p:par>
                                <p:cTn id="49" presetID="18" presetClass="entr" presetSubtype="12"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strips(downLeft)">
                                      <p:cBhvr>
                                        <p:cTn id="51" dur="500"/>
                                        <p:tgtEl>
                                          <p:spTgt spid="34"/>
                                        </p:tgtEl>
                                      </p:cBhvr>
                                    </p:animEffect>
                                  </p:childTnLst>
                                </p:cTn>
                              </p:par>
                            </p:childTnLst>
                          </p:cTn>
                        </p:par>
                        <p:par>
                          <p:cTn id="52" fill="hold">
                            <p:stCondLst>
                              <p:cond delay="6000"/>
                            </p:stCondLst>
                            <p:childTnLst>
                              <p:par>
                                <p:cTn id="53" presetID="12" presetClass="entr" presetSubtype="1"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slide(fromTop)">
                                      <p:cBhvr>
                                        <p:cTn id="5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4" grpId="0" animBg="1"/>
      <p:bldP spid="25" grpId="0" animBg="1"/>
      <p:bldP spid="19" grpId="0" animBg="1"/>
      <p:bldP spid="31" grpId="0" animBg="1"/>
      <p:bldP spid="32" grpId="0" animBg="1"/>
      <p:bldP spid="35" grpId="0" animBg="1"/>
      <p:bldP spid="37"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25"/>
          <p:cNvSpPr>
            <a:spLocks noChangeArrowheads="1"/>
          </p:cNvSpPr>
          <p:nvPr/>
        </p:nvSpPr>
        <p:spPr bwMode="auto">
          <a:xfrm>
            <a:off x="4876800" y="1261646"/>
            <a:ext cx="41148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التوقعات السكانية من المنظور الاقتصادي حتى عام 2027</a:t>
            </a:r>
            <a:endParaRPr lang="en-US" sz="1600" b="1" dirty="0" smtClean="0">
              <a:solidFill>
                <a:schemeClr val="bg1">
                  <a:lumMod val="95000"/>
                </a:schemeClr>
              </a:solidFill>
            </a:endParaRPr>
          </a:p>
        </p:txBody>
      </p:sp>
      <p:sp>
        <p:nvSpPr>
          <p:cNvPr id="41" name="Rectangle 204"/>
          <p:cNvSpPr>
            <a:spLocks noChangeArrowheads="1"/>
          </p:cNvSpPr>
          <p:nvPr/>
        </p:nvSpPr>
        <p:spPr bwMode="auto">
          <a:xfrm>
            <a:off x="4495800" y="1572904"/>
            <a:ext cx="4648201" cy="5324535"/>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a:r>
              <a:rPr lang="ar-EG" sz="1300" b="1" u="sng" dirty="0" smtClean="0">
                <a:solidFill>
                  <a:srgbClr val="FF0000"/>
                </a:solidFill>
              </a:rPr>
              <a:t>أ – فرص العمل الإضافية لنشاط الصناعة:</a:t>
            </a:r>
          </a:p>
          <a:p>
            <a:pPr algn="r" rtl="1"/>
            <a:r>
              <a:rPr lang="ar-EG" sz="1300" dirty="0" smtClean="0"/>
              <a:t>تقدر فرص العمل الإضافية المتوقعة بالنشاط الصناعى حتى عام 2027 بنحو 5800 عامل، منها  نحو 40%  تعمل فى صناعات منزلية</a:t>
            </a:r>
          </a:p>
          <a:p>
            <a:pPr algn="r" rtl="1"/>
            <a:r>
              <a:rPr lang="ar-EG" sz="1300" b="1" u="sng" dirty="0" smtClean="0">
                <a:solidFill>
                  <a:srgbClr val="FF0000"/>
                </a:solidFill>
              </a:rPr>
              <a:t>ب- فرص العمل الإضافية فى النشاط السياحى :</a:t>
            </a:r>
            <a:endParaRPr lang="en-US" sz="1300" dirty="0" smtClean="0">
              <a:solidFill>
                <a:srgbClr val="FF0000"/>
              </a:solidFill>
            </a:endParaRPr>
          </a:p>
          <a:p>
            <a:pPr algn="r" rtl="1"/>
            <a:r>
              <a:rPr lang="ar-EG" sz="1400" dirty="0" smtClean="0"/>
              <a:t>وبذلك تقدر فرص العمل الإضافية  المباشرة وغير المباشرة حتى 2027 فى النشاط السياحى بنحو= 1100  فرصة عمل.</a:t>
            </a:r>
            <a:endParaRPr lang="en-US" sz="1400" dirty="0" smtClean="0"/>
          </a:p>
          <a:p>
            <a:pPr algn="r" rtl="1"/>
            <a:r>
              <a:rPr lang="ar-EG" sz="1300" b="1" u="sng" dirty="0" smtClean="0">
                <a:solidFill>
                  <a:srgbClr val="FF0000"/>
                </a:solidFill>
              </a:rPr>
              <a:t>ج – فرص العمل الإضافية لنشاط الزراعة:</a:t>
            </a:r>
            <a:endParaRPr lang="en-US" sz="1300" dirty="0" smtClean="0">
              <a:solidFill>
                <a:srgbClr val="FF0000"/>
              </a:solidFill>
            </a:endParaRPr>
          </a:p>
          <a:p>
            <a:pPr algn="r" rtl="1"/>
            <a:r>
              <a:rPr lang="ar-EG" sz="1300" dirty="0" smtClean="0"/>
              <a:t>تقدير فرص  العمل فى الزراعة بنحو 500 فرصة عمل.</a:t>
            </a:r>
            <a:endParaRPr lang="en-US" sz="1300" dirty="0" smtClean="0"/>
          </a:p>
          <a:p>
            <a:pPr algn="r" rtl="1"/>
            <a:r>
              <a:rPr lang="ar-EG" sz="1300" b="1" u="sng" dirty="0" smtClean="0">
                <a:solidFill>
                  <a:srgbClr val="FF0000"/>
                </a:solidFill>
              </a:rPr>
              <a:t>د – فرص العمل الإضافية فى نشاط الخدمات الحكومية وغير الحكومية:</a:t>
            </a:r>
            <a:endParaRPr lang="en-US" sz="1300" dirty="0" smtClean="0">
              <a:solidFill>
                <a:srgbClr val="FF0000"/>
              </a:solidFill>
            </a:endParaRPr>
          </a:p>
          <a:p>
            <a:pPr algn="r" rtl="1"/>
            <a:r>
              <a:rPr lang="ar-EG" sz="1300" dirty="0" smtClean="0"/>
              <a:t>فرص العمل الإضافية المتوقع أن يوفرها قطاع الخدمات الحكومية، وغير الحكومية حتى عام 2027   = 7900 فرصة عمل . </a:t>
            </a:r>
            <a:endParaRPr lang="en-US" sz="1300" dirty="0" smtClean="0"/>
          </a:p>
          <a:p>
            <a:pPr algn="r" rtl="1"/>
            <a:r>
              <a:rPr lang="ar-EG" sz="1300" b="1" u="sng" dirty="0" smtClean="0">
                <a:solidFill>
                  <a:srgbClr val="FF0000"/>
                </a:solidFill>
              </a:rPr>
              <a:t>هـ  ـ جملة الزيادة فى المشتغلين فى جميع الأنشطة عام 2027</a:t>
            </a:r>
            <a:r>
              <a:rPr lang="en-US" sz="1300" b="1" u="sng" dirty="0" smtClean="0">
                <a:solidFill>
                  <a:srgbClr val="FF0000"/>
                </a:solidFill>
              </a:rPr>
              <a:t> :</a:t>
            </a:r>
            <a:endParaRPr lang="ar-EG" sz="1300" b="1" u="sng" dirty="0" smtClean="0">
              <a:solidFill>
                <a:srgbClr val="FF0000"/>
              </a:solidFill>
            </a:endParaRPr>
          </a:p>
          <a:p>
            <a:pPr algn="r" rtl="1"/>
            <a:r>
              <a:rPr lang="ar-EG" sz="1300" dirty="0" smtClean="0"/>
              <a:t> جملة الزيادة فى عدد المشتغلين حتى عام 2027 = 15300  فرصة عمل</a:t>
            </a:r>
            <a:endParaRPr lang="en-US" sz="1300" dirty="0" smtClean="0"/>
          </a:p>
          <a:p>
            <a:pPr algn="r" rtl="1"/>
            <a:r>
              <a:rPr lang="ar-EG" sz="1300" b="1" u="sng" dirty="0" smtClean="0">
                <a:solidFill>
                  <a:srgbClr val="FF0000"/>
                </a:solidFill>
              </a:rPr>
              <a:t>و – عدد السكان من المنظور الاقتصادى:</a:t>
            </a:r>
            <a:endParaRPr lang="en-US" sz="1300" dirty="0" smtClean="0">
              <a:solidFill>
                <a:srgbClr val="FF0000"/>
              </a:solidFill>
            </a:endParaRPr>
          </a:p>
          <a:p>
            <a:pPr algn="r" rtl="1"/>
            <a:r>
              <a:rPr lang="ar-EG" sz="1300" dirty="0" smtClean="0"/>
              <a:t>وكما هو معلوم يتطلب حساب الزيادة فى عدد السكان لمدينة بنى مزار حتى عام 2027من المنظور الاقتصادى تقدير الزيادة فى عدد المشتغلين خلال تلك الفترة ثم ضربه فى معدل الأعالة للمدينة.</a:t>
            </a:r>
            <a:endParaRPr lang="en-US" sz="1300" dirty="0" smtClean="0"/>
          </a:p>
          <a:p>
            <a:pPr algn="r" rtl="1"/>
            <a:r>
              <a:rPr lang="ar-EG" sz="1300" dirty="0" smtClean="0"/>
              <a:t> ولما كان معدل الأعالة فى بنى مزار  عام 2006=  3.6  لكل مشتغل  </a:t>
            </a:r>
            <a:endParaRPr lang="en-US" sz="1300" dirty="0" smtClean="0"/>
          </a:p>
          <a:p>
            <a:pPr lvl="0" algn="r" rtl="1"/>
            <a:r>
              <a:rPr lang="ar-EG" sz="1300" dirty="0" smtClean="0"/>
              <a:t>الزيادة المتوقعة فى عدد السكان من المنظور الاقتصادى = 15300 × 3,6 =  55080  نسمة.</a:t>
            </a:r>
            <a:endParaRPr lang="en-US" sz="1300" dirty="0" smtClean="0"/>
          </a:p>
          <a:p>
            <a:pPr lvl="0" algn="r" rtl="1"/>
            <a:r>
              <a:rPr lang="en-US" sz="1300" dirty="0" smtClean="0"/>
              <a:t> </a:t>
            </a:r>
            <a:r>
              <a:rPr lang="ar-EG" sz="1300" dirty="0" smtClean="0"/>
              <a:t>إجمالى عدد السكان فى مدينة بنى مزار عام 2027 = عدد السكان فى عام 2006 + الزيادة المتوقعة فى عدد السكان للمدينة حتى  عام 2027  </a:t>
            </a:r>
          </a:p>
          <a:p>
            <a:pPr lvl="0" algn="r" rtl="1"/>
            <a:r>
              <a:rPr lang="ar-EG" sz="1300" dirty="0" smtClean="0"/>
              <a:t>                                                                 = 79553 + 55080   = 134633 نسمة.</a:t>
            </a:r>
            <a:endParaRPr lang="en-US" sz="1300" dirty="0" smtClean="0"/>
          </a:p>
          <a:p>
            <a:pPr algn="r" rtl="1"/>
            <a:r>
              <a:rPr lang="ar-EG" sz="1300" dirty="0" smtClean="0"/>
              <a:t>‏ وهو يتساوى تقريبا مع  عدد السكان المتوقع بلوغة وفقا للبديل المرجح من وجهة نظر خبير السكان  والذى يقدر بنحو    134439 نسمه عام 2027‏م ، </a:t>
            </a:r>
            <a:endParaRPr lang="en-US" sz="1300" dirty="0" smtClean="0"/>
          </a:p>
        </p:txBody>
      </p:sp>
      <p:sp>
        <p:nvSpPr>
          <p:cNvPr id="24"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25" name="Picture 24"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26"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14" name="Rectangle 225"/>
          <p:cNvSpPr>
            <a:spLocks noChangeArrowheads="1"/>
          </p:cNvSpPr>
          <p:nvPr/>
        </p:nvSpPr>
        <p:spPr bwMode="auto">
          <a:xfrm>
            <a:off x="304801" y="1246496"/>
            <a:ext cx="4038600" cy="347056"/>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
        <p:nvSpPr>
          <p:cNvPr id="15" name="Rectangle 204"/>
          <p:cNvSpPr>
            <a:spLocks noChangeArrowheads="1"/>
          </p:cNvSpPr>
          <p:nvPr/>
        </p:nvSpPr>
        <p:spPr bwMode="auto">
          <a:xfrm>
            <a:off x="152400" y="1600200"/>
            <a:ext cx="4267200" cy="2893100"/>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عمل دورات تدريبية لتدريب المراة المعيلة وذوى الحالات الخاصة على مهن اقتصادية .</a:t>
            </a:r>
            <a:endParaRPr lang="en-US" sz="1400" dirty="0" smtClean="0"/>
          </a:p>
          <a:p>
            <a:pPr lvl="0" algn="r" rtl="1">
              <a:buFont typeface="Arial" pitchFamily="34" charset="0"/>
              <a:buChar char="•"/>
            </a:pPr>
            <a:r>
              <a:rPr lang="ar-EG" sz="1400" dirty="0" smtClean="0"/>
              <a:t>اقامة منطقة ترفيهية و سياحية  على نهر النيل. </a:t>
            </a:r>
            <a:endParaRPr lang="en-US" sz="1400" dirty="0" smtClean="0"/>
          </a:p>
          <a:p>
            <a:pPr lvl="0" algn="r" rtl="1">
              <a:buFont typeface="Arial" pitchFamily="34" charset="0"/>
              <a:buChar char="•"/>
            </a:pPr>
            <a:r>
              <a:rPr lang="ar-EG" sz="1400" dirty="0" smtClean="0"/>
              <a:t>اقامة مصنع لانتاج منتجات الالبان .</a:t>
            </a:r>
            <a:endParaRPr lang="en-US" sz="1400" dirty="0" smtClean="0"/>
          </a:p>
          <a:p>
            <a:pPr lvl="0" algn="r" rtl="1">
              <a:buFont typeface="Arial" pitchFamily="34" charset="0"/>
              <a:buChar char="•"/>
            </a:pPr>
            <a:r>
              <a:rPr lang="ar-EG" sz="1400" dirty="0" smtClean="0"/>
              <a:t>اقامة مجزر ووحدة تجهيز لحوم . </a:t>
            </a:r>
            <a:endParaRPr lang="en-US" sz="1400" dirty="0" smtClean="0"/>
          </a:p>
          <a:p>
            <a:pPr lvl="0" algn="r" rtl="1">
              <a:buFont typeface="Arial" pitchFamily="34" charset="0"/>
              <a:buChar char="•"/>
            </a:pPr>
            <a:r>
              <a:rPr lang="ar-EG" sz="1400" dirty="0" smtClean="0"/>
              <a:t>انشاء سوق تجاري متخصص لتجارة الجملة والتجزئة .</a:t>
            </a:r>
            <a:endParaRPr lang="en-US" sz="1400" dirty="0" smtClean="0"/>
          </a:p>
          <a:p>
            <a:pPr lvl="0" algn="r" rtl="1">
              <a:buFont typeface="Arial" pitchFamily="34" charset="0"/>
              <a:buChar char="•"/>
            </a:pPr>
            <a:r>
              <a:rPr lang="ar-EG" sz="1400" dirty="0" smtClean="0"/>
              <a:t>انشاء معرض لمنتجات الاسر وتوفير فرص تسويق لها.</a:t>
            </a:r>
            <a:endParaRPr lang="en-US" sz="1400" dirty="0" smtClean="0"/>
          </a:p>
          <a:p>
            <a:pPr lvl="0" algn="r" rtl="1">
              <a:buFont typeface="Arial" pitchFamily="34" charset="0"/>
              <a:buChar char="•"/>
            </a:pPr>
            <a:r>
              <a:rPr lang="ar-EG" sz="1400" dirty="0" smtClean="0"/>
              <a:t>اقامة مصنع للسماد من المخلفات الصلبة . </a:t>
            </a:r>
            <a:endParaRPr lang="en-US" sz="1400" dirty="0" smtClean="0"/>
          </a:p>
          <a:p>
            <a:pPr lvl="0" algn="r" rtl="1">
              <a:buFont typeface="Arial" pitchFamily="34" charset="0"/>
              <a:buChar char="•"/>
            </a:pPr>
            <a:r>
              <a:rPr lang="ar-EG" sz="1400" dirty="0" smtClean="0"/>
              <a:t>اقامة مصنع للاعلاف التقليدية وغير التقليدية.</a:t>
            </a:r>
            <a:endParaRPr lang="en-US" sz="1400" dirty="0" smtClean="0"/>
          </a:p>
          <a:p>
            <a:pPr lvl="0" algn="r" rtl="1">
              <a:buFont typeface="Arial" pitchFamily="34" charset="0"/>
              <a:buChar char="•"/>
            </a:pPr>
            <a:r>
              <a:rPr lang="ar-EG" sz="1400" dirty="0" smtClean="0"/>
              <a:t>اقامة مصنع للملابس الجاهزة. </a:t>
            </a:r>
            <a:endParaRPr lang="en-US" sz="1400" dirty="0" smtClean="0"/>
          </a:p>
          <a:p>
            <a:pPr lvl="0" algn="r" rtl="1">
              <a:buFont typeface="Arial" pitchFamily="34" charset="0"/>
              <a:buChar char="•"/>
            </a:pPr>
            <a:r>
              <a:rPr lang="ar-EG" sz="1400" dirty="0" smtClean="0"/>
              <a:t>اقامة مجمع للورش .</a:t>
            </a:r>
            <a:endParaRPr lang="en-US" sz="1400" dirty="0" smtClean="0"/>
          </a:p>
          <a:p>
            <a:pPr lvl="0" algn="r" rtl="1">
              <a:buFont typeface="Arial" pitchFamily="34" charset="0"/>
              <a:buChar char="•"/>
            </a:pPr>
            <a:r>
              <a:rPr lang="ar-EG" sz="1400" dirty="0" smtClean="0"/>
              <a:t>اقامة مدبغة للجلود.</a:t>
            </a:r>
            <a:endParaRPr lang="en-US" sz="1400" dirty="0" smtClean="0"/>
          </a:p>
          <a:p>
            <a:pPr lvl="0" algn="r" rtl="1">
              <a:buFont typeface="Arial" pitchFamily="34" charset="0"/>
              <a:buChar char="•"/>
            </a:pPr>
            <a:r>
              <a:rPr lang="ar-EG" sz="1400" dirty="0" smtClean="0"/>
              <a:t>اقامة مجمع للصناعات الحرفية والبيئية.</a:t>
            </a:r>
            <a:endParaRPr lang="en-US" sz="1400" dirty="0"/>
          </a:p>
        </p:txBody>
      </p:sp>
      <p:sp>
        <p:nvSpPr>
          <p:cNvPr id="20" name="Rectangle 204"/>
          <p:cNvSpPr>
            <a:spLocks noChangeArrowheads="1"/>
          </p:cNvSpPr>
          <p:nvPr/>
        </p:nvSpPr>
        <p:spPr bwMode="auto">
          <a:xfrm>
            <a:off x="-5410200" y="1524000"/>
            <a:ext cx="4267200" cy="4093428"/>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عمل دورات تدريبية لتدريب المراة المعيلة وذوى الحالات الخاصة على مهن اقتصادية .</a:t>
            </a:r>
            <a:endParaRPr lang="en-US" sz="1300" dirty="0" smtClean="0"/>
          </a:p>
          <a:p>
            <a:pPr lvl="0" algn="r" rtl="1">
              <a:buFont typeface="Arial" pitchFamily="34" charset="0"/>
              <a:buChar char="•"/>
            </a:pPr>
            <a:r>
              <a:rPr lang="ar-EG" sz="1300" dirty="0" smtClean="0"/>
              <a:t>اقامة منطقة ترفيهية و سياحية  على نهر النيل. </a:t>
            </a:r>
          </a:p>
          <a:p>
            <a:pPr algn="r" rtl="1">
              <a:buFont typeface="Arial" pitchFamily="34" charset="0"/>
              <a:buChar char="•"/>
            </a:pPr>
            <a:r>
              <a:rPr lang="ar-EG" sz="1300" dirty="0" smtClean="0">
                <a:latin typeface="Times New Roman"/>
                <a:ea typeface="Times New Roman"/>
                <a:cs typeface="Simplified Arabic"/>
              </a:rPr>
              <a:t>انشاء فندق سياحى على نهر النيل .</a:t>
            </a:r>
            <a:endParaRPr lang="en-US" sz="1300" dirty="0" smtClean="0">
              <a:latin typeface="Times New Roman"/>
              <a:ea typeface="Times New Roman"/>
              <a:cs typeface="Traditional Arabic"/>
            </a:endParaRPr>
          </a:p>
          <a:p>
            <a:pPr algn="r" rtl="1">
              <a:buFont typeface="Arial" pitchFamily="34" charset="0"/>
              <a:buChar char="•"/>
            </a:pPr>
            <a:r>
              <a:rPr lang="ar-EG" sz="1300" dirty="0" smtClean="0">
                <a:latin typeface="Times New Roman"/>
                <a:ea typeface="Times New Roman"/>
                <a:cs typeface="Simplified Arabic"/>
              </a:rPr>
              <a:t>الاستغلال السياحي للجزيرة ( زراعتها بمجموعة من النباتات والأشجار النادرة ) مع المحافظة عليها في ضوء انها محمية طبيعية.</a:t>
            </a:r>
            <a:endParaRPr lang="en-US" sz="1300" dirty="0" smtClean="0">
              <a:latin typeface="Times New Roman"/>
              <a:ea typeface="Times New Roman"/>
              <a:cs typeface="Traditional Arabic"/>
            </a:endParaRPr>
          </a:p>
          <a:p>
            <a:pPr algn="r" rtl="1">
              <a:buFont typeface="Arial" pitchFamily="34" charset="0"/>
              <a:buChar char="•"/>
            </a:pPr>
            <a:r>
              <a:rPr lang="ar-EG" sz="1300" dirty="0" smtClean="0">
                <a:latin typeface="Times New Roman"/>
                <a:ea typeface="Times New Roman"/>
                <a:cs typeface="Simplified Arabic"/>
              </a:rPr>
              <a:t>اقامة مصنع لفرز و حلج القطن</a:t>
            </a:r>
            <a:endParaRPr lang="en-US" sz="1300" dirty="0" smtClean="0"/>
          </a:p>
          <a:p>
            <a:pPr lvl="0" algn="r" rtl="1">
              <a:buFont typeface="Arial" pitchFamily="34" charset="0"/>
              <a:buChar char="•"/>
            </a:pPr>
            <a:r>
              <a:rPr lang="ar-EG" sz="1300" dirty="0" smtClean="0"/>
              <a:t>اقامة مصنع لانتاج منتجات الالبان .</a:t>
            </a:r>
            <a:endParaRPr lang="en-US" sz="1300" dirty="0" smtClean="0"/>
          </a:p>
          <a:p>
            <a:pPr lvl="0" algn="r" rtl="1">
              <a:buFont typeface="Arial" pitchFamily="34" charset="0"/>
              <a:buChar char="•"/>
            </a:pPr>
            <a:r>
              <a:rPr lang="ar-EG" sz="1300" dirty="0" smtClean="0"/>
              <a:t>اقامة مجزر ووحدة تجهيز لحوم . </a:t>
            </a:r>
          </a:p>
          <a:p>
            <a:pPr algn="r" rtl="1">
              <a:buFont typeface="Arial" pitchFamily="34" charset="0"/>
              <a:buChar char="•"/>
            </a:pPr>
            <a:r>
              <a:rPr lang="ar-EG" sz="1300" dirty="0" smtClean="0">
                <a:latin typeface="Times New Roman"/>
                <a:ea typeface="Times New Roman"/>
                <a:cs typeface="Simplified Arabic"/>
              </a:rPr>
              <a:t>إقامة مصنع  لفرز وتدريج وحفظ الخضروات</a:t>
            </a:r>
            <a:endParaRPr lang="en-US" sz="1300" dirty="0" smtClean="0">
              <a:latin typeface="Times New Roman"/>
              <a:ea typeface="Times New Roman"/>
              <a:cs typeface="Traditional Arabic"/>
            </a:endParaRPr>
          </a:p>
          <a:p>
            <a:pPr algn="r" rtl="1">
              <a:buFont typeface="Arial" pitchFamily="34" charset="0"/>
              <a:buChar char="•"/>
            </a:pPr>
            <a:r>
              <a:rPr lang="ar-EG" sz="1300" dirty="0" smtClean="0">
                <a:latin typeface="Times New Roman"/>
                <a:ea typeface="Times New Roman"/>
                <a:cs typeface="Simplified Arabic"/>
              </a:rPr>
              <a:t>اقامة مصنع لانتاج المركزات  و العصائر </a:t>
            </a:r>
            <a:endParaRPr lang="en-US" sz="1300" dirty="0" smtClean="0">
              <a:latin typeface="Times New Roman"/>
              <a:ea typeface="Times New Roman"/>
              <a:cs typeface="Traditional Arabic"/>
            </a:endParaRPr>
          </a:p>
          <a:p>
            <a:pPr lvl="0" algn="r" rtl="1">
              <a:buFont typeface="Arial" pitchFamily="34" charset="0"/>
              <a:buChar char="•"/>
            </a:pPr>
            <a:r>
              <a:rPr lang="ar-EG" sz="1300" dirty="0" smtClean="0"/>
              <a:t>انشاء سوق تجاري متخصص لتجارة الجملة والتجزئة .</a:t>
            </a:r>
            <a:endParaRPr lang="en-US" sz="1300" dirty="0" smtClean="0"/>
          </a:p>
          <a:p>
            <a:pPr lvl="0" algn="r" rtl="1">
              <a:buFont typeface="Arial" pitchFamily="34" charset="0"/>
              <a:buChar char="•"/>
            </a:pPr>
            <a:r>
              <a:rPr lang="ar-EG" sz="1300" dirty="0" smtClean="0"/>
              <a:t>انشاء معرض لمنتجات الاسر وتوفير فرص تسويق لها.</a:t>
            </a:r>
          </a:p>
          <a:p>
            <a:pPr algn="r" rtl="1">
              <a:buFont typeface="Arial" pitchFamily="34" charset="0"/>
              <a:buChar char="•"/>
            </a:pPr>
            <a:r>
              <a:rPr lang="ar-EG" sz="1300" dirty="0" smtClean="0">
                <a:latin typeface="Times New Roman"/>
                <a:ea typeface="Times New Roman"/>
                <a:cs typeface="Simplified Arabic"/>
              </a:rPr>
              <a:t>عمل سوق تجاري لعرض المنتجات الزراعية على مستوى المركز .</a:t>
            </a:r>
            <a:endParaRPr lang="ar-EG" sz="1300" dirty="0" smtClean="0"/>
          </a:p>
          <a:p>
            <a:pPr lvl="0" algn="r" rtl="1">
              <a:buFont typeface="Arial" pitchFamily="34" charset="0"/>
              <a:buChar char="•"/>
            </a:pPr>
            <a:r>
              <a:rPr lang="ar-EG" sz="1300" dirty="0" smtClean="0"/>
              <a:t>اقامة مصنع للسماد من المخلفات الصلبة . </a:t>
            </a:r>
            <a:endParaRPr lang="en-US" sz="1300" dirty="0" smtClean="0"/>
          </a:p>
          <a:p>
            <a:pPr lvl="0" algn="r" rtl="1">
              <a:buFont typeface="Arial" pitchFamily="34" charset="0"/>
              <a:buChar char="•"/>
            </a:pPr>
            <a:r>
              <a:rPr lang="ar-EG" sz="1300" dirty="0" smtClean="0"/>
              <a:t>اقامة مصنع للاعلاف التقليدية وغير التقليدية.</a:t>
            </a:r>
            <a:endParaRPr lang="en-US" sz="1300" dirty="0" smtClean="0"/>
          </a:p>
          <a:p>
            <a:pPr lvl="0" algn="r" rtl="1">
              <a:buFont typeface="Arial" pitchFamily="34" charset="0"/>
              <a:buChar char="•"/>
            </a:pPr>
            <a:r>
              <a:rPr lang="ar-EG" sz="1300" dirty="0" smtClean="0"/>
              <a:t>اقامة مصنع للملابس الجاهزة. </a:t>
            </a:r>
            <a:endParaRPr lang="en-US" sz="1300" dirty="0" smtClean="0"/>
          </a:p>
          <a:p>
            <a:pPr lvl="0" algn="r" rtl="1">
              <a:buFont typeface="Arial" pitchFamily="34" charset="0"/>
              <a:buChar char="•"/>
            </a:pPr>
            <a:r>
              <a:rPr lang="ar-EG" sz="1300" dirty="0" smtClean="0"/>
              <a:t>اقامة مجمع للورش .</a:t>
            </a:r>
            <a:endParaRPr lang="en-US" sz="1300" dirty="0" smtClean="0"/>
          </a:p>
          <a:p>
            <a:pPr lvl="0" algn="r" rtl="1">
              <a:buFont typeface="Arial" pitchFamily="34" charset="0"/>
              <a:buChar char="•"/>
            </a:pPr>
            <a:r>
              <a:rPr lang="ar-EG" sz="1300" dirty="0" smtClean="0"/>
              <a:t>اقامة مدبغة للجلود.</a:t>
            </a:r>
            <a:endParaRPr lang="en-US" sz="1300" dirty="0" smtClean="0"/>
          </a:p>
          <a:p>
            <a:pPr lvl="0" algn="r" rtl="1">
              <a:buFont typeface="Arial" pitchFamily="34" charset="0"/>
              <a:buChar char="•"/>
            </a:pPr>
            <a:r>
              <a:rPr lang="ar-EG" sz="1300" dirty="0" smtClean="0"/>
              <a:t>اقامة مجمع للصناعات الحرفية والبيئية.</a:t>
            </a:r>
            <a:endParaRPr lang="en-US"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500"/>
                                        <p:tgtEl>
                                          <p:spTgt spid="22"/>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slide(fromTop)">
                                      <p:cBhvr>
                                        <p:cTn id="11" dur="500"/>
                                        <p:tgtEl>
                                          <p:spTgt spid="41"/>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slide(fromTop)">
                                      <p:cBhvr>
                                        <p:cTn id="19" dur="500"/>
                                        <p:tgtEl>
                                          <p:spTgt spid="1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lide(fromTop)">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1" grpId="0" animBg="1"/>
      <p:bldP spid="14" grpId="0" animBg="1"/>
      <p:bldP spid="15"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a:blip r:embed="rId3" cstate="print">
            <a:lum contrast="10000"/>
          </a:blip>
          <a:srcRect l="40884" t="22194" r="19131" b="37993"/>
          <a:stretch>
            <a:fillRect/>
          </a:stretch>
        </p:blipFill>
        <p:spPr bwMode="auto">
          <a:xfrm>
            <a:off x="1371600" y="5350825"/>
            <a:ext cx="1905000" cy="1481667"/>
          </a:xfrm>
          <a:prstGeom prst="rect">
            <a:avLst/>
          </a:prstGeom>
          <a:noFill/>
          <a:ln w="9525">
            <a:noFill/>
            <a:miter lim="800000"/>
            <a:headEnd/>
            <a:tailEnd/>
          </a:ln>
          <a:effectLst>
            <a:outerShdw blurRad="254000" dist="63500" dir="2700000" algn="tl" rotWithShape="0">
              <a:prstClr val="black">
                <a:alpha val="62000"/>
              </a:prstClr>
            </a:outerShdw>
          </a:effectLst>
        </p:spPr>
      </p:pic>
      <p:sp>
        <p:nvSpPr>
          <p:cNvPr id="11"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4" cstate="print"/>
          <a:stretch>
            <a:fillRect/>
          </a:stretch>
        </p:blipFill>
        <p:spPr>
          <a:xfrm>
            <a:off x="6012180" y="786825"/>
            <a:ext cx="438038" cy="391439"/>
          </a:xfrm>
          <a:prstGeom prst="rect">
            <a:avLst/>
          </a:prstGeom>
        </p:spPr>
      </p:pic>
      <p:sp>
        <p:nvSpPr>
          <p:cNvPr id="13" name="Rectangle 225"/>
          <p:cNvSpPr>
            <a:spLocks noChangeArrowheads="1"/>
          </p:cNvSpPr>
          <p:nvPr/>
        </p:nvSpPr>
        <p:spPr bwMode="auto">
          <a:xfrm>
            <a:off x="6071711" y="762000"/>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14" name="Rectangle 225"/>
          <p:cNvSpPr>
            <a:spLocks noChangeArrowheads="1"/>
          </p:cNvSpPr>
          <p:nvPr/>
        </p:nvSpPr>
        <p:spPr bwMode="auto">
          <a:xfrm>
            <a:off x="228600" y="1219200"/>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4-2 </a:t>
            </a:r>
            <a:r>
              <a:rPr lang="ar-EG" b="1" dirty="0" smtClean="0">
                <a:solidFill>
                  <a:schemeClr val="bg1">
                    <a:lumMod val="95000"/>
                  </a:schemeClr>
                </a:solidFill>
                <a:latin typeface="+mj-lt"/>
                <a:ea typeface="+mj-ea"/>
                <a:cs typeface="+mj-cs"/>
              </a:rPr>
              <a:t>قطاع السكان</a:t>
            </a:r>
            <a:endParaRPr lang="en-US" b="1" dirty="0" smtClean="0">
              <a:solidFill>
                <a:schemeClr val="bg1">
                  <a:lumMod val="95000"/>
                </a:schemeClr>
              </a:solidFill>
              <a:latin typeface="+mj-lt"/>
              <a:ea typeface="+mj-ea"/>
              <a:cs typeface="+mj-cs"/>
            </a:endParaRPr>
          </a:p>
        </p:txBody>
      </p:sp>
      <p:sp>
        <p:nvSpPr>
          <p:cNvPr id="16" name="Rectangle 225"/>
          <p:cNvSpPr>
            <a:spLocks noChangeArrowheads="1"/>
          </p:cNvSpPr>
          <p:nvPr/>
        </p:nvSpPr>
        <p:spPr bwMode="auto">
          <a:xfrm>
            <a:off x="118750" y="1610380"/>
            <a:ext cx="3657600" cy="307777"/>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rtl="1" fontAlgn="base">
              <a:spcBef>
                <a:spcPct val="0"/>
              </a:spcBef>
              <a:spcAft>
                <a:spcPct val="0"/>
              </a:spcAft>
              <a:defRPr/>
            </a:pPr>
            <a:r>
              <a:rPr lang="ar-EG" sz="1400" b="1" dirty="0" smtClean="0"/>
              <a:t>توزيع </a:t>
            </a:r>
            <a:r>
              <a:rPr lang="ar-SA" sz="1400" b="1" dirty="0" smtClean="0"/>
              <a:t>سكان مدينه بني مزار حسب فئات السن والنوع 2027</a:t>
            </a:r>
            <a:endParaRPr lang="ar-EG" sz="1400" b="1" dirty="0" smtClean="0">
              <a:solidFill>
                <a:schemeClr val="bg1"/>
              </a:solidFill>
            </a:endParaRPr>
          </a:p>
        </p:txBody>
      </p:sp>
      <p:graphicFrame>
        <p:nvGraphicFramePr>
          <p:cNvPr id="17" name="Table 16"/>
          <p:cNvGraphicFramePr>
            <a:graphicFrameLocks noGrp="1"/>
          </p:cNvGraphicFramePr>
          <p:nvPr/>
        </p:nvGraphicFramePr>
        <p:xfrm>
          <a:off x="152400" y="1933700"/>
          <a:ext cx="3581399" cy="3474720"/>
        </p:xfrm>
        <a:graphic>
          <a:graphicData uri="http://schemas.openxmlformats.org/drawingml/2006/table">
            <a:tbl>
              <a:tblPr rtl="1" firstRow="1" firstCol="1" lastRow="1" lastCol="1" bandRow="1" bandCol="1">
                <a:effectLst>
                  <a:outerShdw blurRad="50800" dist="38100" dir="2700000" algn="tl" rotWithShape="0">
                    <a:prstClr val="black">
                      <a:alpha val="40000"/>
                    </a:prstClr>
                  </a:outerShdw>
                </a:effectLst>
                <a:tableStyleId>{8A107856-5554-42FB-B03E-39F5DBC370BA}</a:tableStyleId>
              </a:tblPr>
              <a:tblGrid>
                <a:gridCol w="694084"/>
                <a:gridCol w="694084"/>
                <a:gridCol w="694084"/>
                <a:gridCol w="758612"/>
                <a:gridCol w="740535"/>
              </a:tblGrid>
              <a:tr h="144379">
                <a:tc rowSpan="2">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200" b="1" kern="1200" dirty="0" smtClean="0">
                          <a:solidFill>
                            <a:schemeClr val="dk1"/>
                          </a:solidFill>
                          <a:effectLst>
                            <a:outerShdw blurRad="38100" dist="38100" dir="2700000" algn="tl">
                              <a:srgbClr val="000000">
                                <a:alpha val="43137"/>
                              </a:srgbClr>
                            </a:outerShdw>
                          </a:effectLst>
                          <a:latin typeface="+mn-lt"/>
                          <a:ea typeface="+mn-ea"/>
                          <a:cs typeface="+mn-cs"/>
                        </a:rPr>
                        <a:t>البيان</a:t>
                      </a:r>
                      <a:endParaRPr lang="en-US" sz="1200" b="1" kern="1200" dirty="0" smtClean="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gridSpan="3">
                  <a:txBody>
                    <a:bodyPr/>
                    <a:lstStyle/>
                    <a:p>
                      <a:pPr marL="0" marR="0" algn="ctr" rtl="1">
                        <a:spcBef>
                          <a:spcPts val="0"/>
                        </a:spcBef>
                        <a:spcAft>
                          <a:spcPts val="0"/>
                        </a:spcAft>
                      </a:pPr>
                      <a:r>
                        <a:rPr lang="ar-EG" sz="1200" b="1" kern="1200" dirty="0" smtClean="0">
                          <a:solidFill>
                            <a:schemeClr val="dk1"/>
                          </a:solidFill>
                          <a:effectLst>
                            <a:outerShdw blurRad="38100" dist="38100" dir="2700000" algn="tl">
                              <a:srgbClr val="000000">
                                <a:alpha val="43137"/>
                              </a:srgbClr>
                            </a:outerShdw>
                          </a:effectLst>
                          <a:latin typeface="+mn-lt"/>
                          <a:ea typeface="+mn-ea"/>
                          <a:cs typeface="+mn-cs"/>
                        </a:rPr>
                        <a:t>التوزيع النسبي</a:t>
                      </a:r>
                      <a:endParaRPr lang="en-US" sz="12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hMerge="1">
                  <a:txBody>
                    <a:bodyPr/>
                    <a:lstStyle/>
                    <a:p>
                      <a:pPr marL="0" marR="0" algn="ctr" rtl="1">
                        <a:lnSpc>
                          <a:spcPct val="115000"/>
                        </a:lnSpc>
                        <a:spcBef>
                          <a:spcPts val="0"/>
                        </a:spcBef>
                        <a:spcAft>
                          <a:spcPts val="0"/>
                        </a:spcAft>
                      </a:pPr>
                      <a:endParaRPr lang="en-US" sz="1100"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hMerge="1">
                  <a:txBody>
                    <a:bodyPr/>
                    <a:lstStyle/>
                    <a:p>
                      <a:pPr marL="0" marR="0" algn="ctr" rtl="1">
                        <a:lnSpc>
                          <a:spcPct val="115000"/>
                        </a:lnSpc>
                        <a:spcBef>
                          <a:spcPts val="0"/>
                        </a:spcBef>
                        <a:spcAft>
                          <a:spcPts val="0"/>
                        </a:spcAft>
                      </a:pPr>
                      <a:endParaRPr lang="en-US" sz="1300" b="1"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rowSpan="2">
                  <a:txBody>
                    <a:bodyPr/>
                    <a:lstStyle/>
                    <a:p>
                      <a:pPr marL="0" marR="0" algn="ctr" defTabSz="914400" rtl="1" eaLnBrk="1" latinLnBrk="0" hangingPunct="1">
                        <a:spcBef>
                          <a:spcPts val="0"/>
                        </a:spcBef>
                        <a:spcAft>
                          <a:spcPts val="0"/>
                        </a:spcAft>
                      </a:pPr>
                      <a:r>
                        <a:rPr lang="ar-EG" sz="1200" b="1" kern="1200" dirty="0" smtClean="0">
                          <a:solidFill>
                            <a:schemeClr val="dk1"/>
                          </a:solidFill>
                          <a:effectLst>
                            <a:outerShdw blurRad="38100" dist="38100" dir="2700000" algn="tl">
                              <a:srgbClr val="000000">
                                <a:alpha val="43137"/>
                              </a:srgbClr>
                            </a:outerShdw>
                          </a:effectLst>
                          <a:latin typeface="+mn-lt"/>
                          <a:ea typeface="+mn-ea"/>
                          <a:cs typeface="+mn-cs"/>
                        </a:rPr>
                        <a:t>فئات السن المجمعة%</a:t>
                      </a:r>
                      <a:endParaRPr lang="en-US" sz="12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r>
              <a:tr h="144379">
                <a:tc vMerge="1">
                  <a:txBody>
                    <a:bodyPr/>
                    <a:lstStyle/>
                    <a:p>
                      <a:endParaRPr lang="en-US"/>
                    </a:p>
                  </a:txBody>
                  <a:tcPr/>
                </a:tc>
                <a:tc>
                  <a:txBody>
                    <a:bodyPr/>
                    <a:lstStyle/>
                    <a:p>
                      <a:pPr marL="0" marR="0" algn="ctr" rtl="1">
                        <a:spcBef>
                          <a:spcPts val="0"/>
                        </a:spcBef>
                        <a:spcAft>
                          <a:spcPts val="0"/>
                        </a:spcAft>
                      </a:pPr>
                      <a:r>
                        <a:rPr lang="ar-EG" sz="1200" b="1" dirty="0">
                          <a:latin typeface="Times New Roman"/>
                          <a:ea typeface="Times New Roman"/>
                          <a:cs typeface="Simplified Arabic"/>
                        </a:rPr>
                        <a:t>ذكور</a:t>
                      </a:r>
                      <a:endParaRPr lang="en-US" sz="1200" b="1"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b="1" dirty="0">
                          <a:latin typeface="Times New Roman"/>
                          <a:ea typeface="Times New Roman"/>
                          <a:cs typeface="Simplified Arabic"/>
                        </a:rPr>
                        <a:t>إناث</a:t>
                      </a:r>
                      <a:endParaRPr lang="en-US" sz="1200" b="1"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b="1" dirty="0">
                          <a:latin typeface="Times New Roman"/>
                          <a:ea typeface="Times New Roman"/>
                          <a:cs typeface="Simplified Arabic"/>
                        </a:rPr>
                        <a:t>جملة</a:t>
                      </a:r>
                      <a:endParaRPr lang="en-US" sz="1200" b="1"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0-4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3.5</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6.9</a:t>
                      </a:r>
                      <a:endParaRPr lang="en-US" sz="1200" dirty="0">
                        <a:latin typeface="Times New Roman"/>
                        <a:ea typeface="Times New Roman"/>
                        <a:cs typeface="Traditional Arabic"/>
                      </a:endParaRPr>
                    </a:p>
                  </a:txBody>
                  <a:tcPr marL="68580" marR="68580" marT="0" marB="0"/>
                </a:tc>
                <a:tc rowSpan="3">
                  <a:txBody>
                    <a:bodyPr/>
                    <a:lstStyle/>
                    <a:p>
                      <a:pPr marL="0" marR="0" algn="ctr" rtl="1">
                        <a:spcBef>
                          <a:spcPts val="0"/>
                        </a:spcBef>
                        <a:spcAft>
                          <a:spcPts val="0"/>
                        </a:spcAft>
                      </a:pPr>
                      <a:r>
                        <a:rPr lang="ar-EG" sz="1200" b="1" dirty="0">
                          <a:latin typeface="Times New Roman"/>
                          <a:ea typeface="Times New Roman"/>
                          <a:cs typeface="Simplified Arabic"/>
                        </a:rPr>
                        <a:t>22.2</a:t>
                      </a:r>
                      <a:endParaRPr lang="en-US" sz="1200" dirty="0">
                        <a:latin typeface="Times New Roman"/>
                        <a:ea typeface="Times New Roman"/>
                        <a:cs typeface="Traditional Arabic"/>
                      </a:endParaRPr>
                    </a:p>
                  </a:txBody>
                  <a:tcPr marL="68580" marR="68580" marT="0" marB="0" anchor="ctr"/>
                </a:tc>
              </a:tr>
              <a:tr h="144379">
                <a:tc>
                  <a:txBody>
                    <a:bodyPr/>
                    <a:lstStyle/>
                    <a:p>
                      <a:pPr marL="0" marR="0" algn="ctr" rtl="1">
                        <a:spcBef>
                          <a:spcPts val="0"/>
                        </a:spcBef>
                        <a:spcAft>
                          <a:spcPts val="0"/>
                        </a:spcAft>
                      </a:pPr>
                      <a:r>
                        <a:rPr lang="ar-EG" sz="1200" b="1" dirty="0">
                          <a:latin typeface="Times New Roman"/>
                          <a:ea typeface="Times New Roman"/>
                          <a:cs typeface="Simplified Arabic"/>
                        </a:rPr>
                        <a:t>5-9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3.1</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6.1</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10-14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4.7</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4.5</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9.2</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15-19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5</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a:latin typeface="Times New Roman"/>
                          <a:ea typeface="Times New Roman"/>
                          <a:cs typeface="Simplified Arabic"/>
                        </a:rPr>
                        <a:t>5.3</a:t>
                      </a:r>
                      <a:endParaRPr lang="en-US" sz="120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10.3</a:t>
                      </a:r>
                      <a:endParaRPr lang="en-US" sz="1200" dirty="0">
                        <a:latin typeface="Times New Roman"/>
                        <a:ea typeface="Times New Roman"/>
                        <a:cs typeface="Traditional Arabic"/>
                      </a:endParaRPr>
                    </a:p>
                  </a:txBody>
                  <a:tcPr marL="68580" marR="68580" marT="0" marB="0"/>
                </a:tc>
                <a:tc rowSpan="9">
                  <a:txBody>
                    <a:bodyPr/>
                    <a:lstStyle/>
                    <a:p>
                      <a:pPr marL="0" marR="0" algn="ctr" rtl="1">
                        <a:spcBef>
                          <a:spcPts val="0"/>
                        </a:spcBef>
                        <a:spcAft>
                          <a:spcPts val="0"/>
                        </a:spcAft>
                      </a:pPr>
                      <a:r>
                        <a:rPr lang="ar-EG" sz="1200" b="1" dirty="0">
                          <a:latin typeface="Times New Roman"/>
                          <a:ea typeface="Times New Roman"/>
                          <a:cs typeface="Simplified Arabic"/>
                        </a:rPr>
                        <a:t>68.1</a:t>
                      </a:r>
                      <a:endParaRPr lang="en-US" sz="1200" dirty="0">
                        <a:latin typeface="Times New Roman"/>
                        <a:ea typeface="Times New Roman"/>
                        <a:cs typeface="Traditional Arabic"/>
                      </a:endParaRPr>
                    </a:p>
                  </a:txBody>
                  <a:tcPr marL="68580" marR="68580" marT="0" marB="0" anchor="ctr"/>
                </a:tc>
              </a:tr>
              <a:tr h="144379">
                <a:tc>
                  <a:txBody>
                    <a:bodyPr/>
                    <a:lstStyle/>
                    <a:p>
                      <a:pPr marL="0" marR="0" algn="ctr" rtl="1">
                        <a:spcBef>
                          <a:spcPts val="0"/>
                        </a:spcBef>
                        <a:spcAft>
                          <a:spcPts val="0"/>
                        </a:spcAft>
                      </a:pPr>
                      <a:r>
                        <a:rPr lang="ar-EG" sz="1200" b="1" dirty="0">
                          <a:latin typeface="Times New Roman"/>
                          <a:ea typeface="Times New Roman"/>
                          <a:cs typeface="Simplified Arabic"/>
                        </a:rPr>
                        <a:t>20-24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6.1</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12.5</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25-29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5.3</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5.7</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11</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30-34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2.8</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3.2</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35-39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2.7</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5.7</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40-44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2.6</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45-49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6.4</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50-54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3.1</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2.5</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5.6</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55-59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2.5</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2.1</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4.6</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60-64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1.7</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4.1</a:t>
                      </a:r>
                      <a:endParaRPr lang="en-US" sz="1200" dirty="0">
                        <a:latin typeface="Times New Roman"/>
                        <a:ea typeface="Times New Roman"/>
                        <a:cs typeface="Traditional Arabic"/>
                      </a:endParaRPr>
                    </a:p>
                  </a:txBody>
                  <a:tcPr marL="68580" marR="68580" marT="0" marB="0"/>
                </a:tc>
                <a:tc rowSpan="4">
                  <a:txBody>
                    <a:bodyPr/>
                    <a:lstStyle/>
                    <a:p>
                      <a:pPr marL="0" marR="0" algn="ctr" rtl="1">
                        <a:spcBef>
                          <a:spcPts val="0"/>
                        </a:spcBef>
                        <a:spcAft>
                          <a:spcPts val="0"/>
                        </a:spcAft>
                      </a:pPr>
                      <a:r>
                        <a:rPr lang="ar-EG" sz="1200" b="1" dirty="0">
                          <a:latin typeface="Times New Roman"/>
                          <a:ea typeface="Times New Roman"/>
                          <a:cs typeface="Simplified Arabic"/>
                        </a:rPr>
                        <a:t>9.7</a:t>
                      </a:r>
                      <a:endParaRPr lang="en-US" sz="1200" dirty="0">
                        <a:latin typeface="Times New Roman"/>
                        <a:ea typeface="Times New Roman"/>
                        <a:cs typeface="Traditional Arabic"/>
                      </a:endParaRPr>
                    </a:p>
                  </a:txBody>
                  <a:tcPr marL="68580" marR="68580" marT="0" marB="0" anchor="ctr"/>
                </a:tc>
              </a:tr>
              <a:tr h="144379">
                <a:tc>
                  <a:txBody>
                    <a:bodyPr/>
                    <a:lstStyle/>
                    <a:p>
                      <a:pPr marL="0" marR="0" algn="ctr" rtl="1">
                        <a:spcBef>
                          <a:spcPts val="0"/>
                        </a:spcBef>
                        <a:spcAft>
                          <a:spcPts val="0"/>
                        </a:spcAft>
                      </a:pPr>
                      <a:r>
                        <a:rPr lang="ar-EG" sz="1200" b="1" dirty="0">
                          <a:latin typeface="Times New Roman"/>
                          <a:ea typeface="Times New Roman"/>
                          <a:cs typeface="Simplified Arabic"/>
                        </a:rPr>
                        <a:t>65-69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1.2</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2.6</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70-74</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0.8</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0.7</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1.5</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dirty="0">
                          <a:latin typeface="Times New Roman"/>
                          <a:ea typeface="Times New Roman"/>
                          <a:cs typeface="Simplified Arabic"/>
                        </a:rPr>
                        <a:t>+75</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0.7</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0.8</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dirty="0">
                          <a:latin typeface="Times New Roman"/>
                          <a:ea typeface="Times New Roman"/>
                          <a:cs typeface="Simplified Arabic"/>
                        </a:rPr>
                        <a:t>1.5</a:t>
                      </a:r>
                      <a:endParaRPr lang="en-US" sz="1200" dirty="0">
                        <a:latin typeface="Times New Roman"/>
                        <a:ea typeface="Times New Roman"/>
                        <a:cs typeface="Traditional Arabic"/>
                      </a:endParaRPr>
                    </a:p>
                  </a:txBody>
                  <a:tcPr marL="68580" marR="68580" marT="0" marB="0"/>
                </a:tc>
                <a:tc vMerge="1">
                  <a:txBody>
                    <a:bodyPr/>
                    <a:lstStyle/>
                    <a:p>
                      <a:endParaRPr lang="en-US"/>
                    </a:p>
                  </a:txBody>
                  <a:tcPr/>
                </a:tc>
              </a:tr>
              <a:tr h="144379">
                <a:tc>
                  <a:txBody>
                    <a:bodyPr/>
                    <a:lstStyle/>
                    <a:p>
                      <a:pPr marL="0" marR="0" algn="ctr" rtl="1">
                        <a:spcBef>
                          <a:spcPts val="0"/>
                        </a:spcBef>
                        <a:spcAft>
                          <a:spcPts val="0"/>
                        </a:spcAft>
                      </a:pPr>
                      <a:r>
                        <a:rPr lang="ar-EG" sz="1200" b="1" kern="1200" dirty="0">
                          <a:solidFill>
                            <a:schemeClr val="dk1"/>
                          </a:solidFill>
                          <a:effectLst>
                            <a:outerShdw blurRad="38100" dist="38100" dir="2700000" algn="tl">
                              <a:srgbClr val="000000">
                                <a:alpha val="43137"/>
                              </a:srgbClr>
                            </a:outerShdw>
                          </a:effectLst>
                          <a:latin typeface="+mn-lt"/>
                          <a:ea typeface="+mn-ea"/>
                          <a:cs typeface="+mn-cs"/>
                        </a:rPr>
                        <a:t>الجملة</a:t>
                      </a:r>
                      <a:endParaRPr lang="en-US" sz="12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tc>
                <a:tc>
                  <a:txBody>
                    <a:bodyPr/>
                    <a:lstStyle/>
                    <a:p>
                      <a:pPr marL="0" marR="0" algn="ctr" rtl="1">
                        <a:spcBef>
                          <a:spcPts val="0"/>
                        </a:spcBef>
                        <a:spcAft>
                          <a:spcPts val="0"/>
                        </a:spcAft>
                      </a:pPr>
                      <a:r>
                        <a:rPr lang="ar-EG" sz="1200" b="1" dirty="0">
                          <a:latin typeface="Times New Roman"/>
                          <a:ea typeface="Times New Roman"/>
                          <a:cs typeface="Simplified Arabic"/>
                        </a:rPr>
                        <a:t>50.1</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b="1" dirty="0">
                          <a:latin typeface="Times New Roman"/>
                          <a:ea typeface="Times New Roman"/>
                          <a:cs typeface="Simplified Arabic"/>
                        </a:rPr>
                        <a:t>49.9</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b="1" dirty="0">
                          <a:latin typeface="Times New Roman"/>
                          <a:ea typeface="Times New Roman"/>
                          <a:cs typeface="Simplified Arabic"/>
                        </a:rPr>
                        <a:t>100</a:t>
                      </a:r>
                      <a:endParaRPr lang="en-US" sz="1200" dirty="0">
                        <a:latin typeface="Times New Roman"/>
                        <a:ea typeface="Times New Roman"/>
                        <a:cs typeface="Traditional Arabic"/>
                      </a:endParaRPr>
                    </a:p>
                  </a:txBody>
                  <a:tcPr marL="68580" marR="68580" marT="0" marB="0"/>
                </a:tc>
                <a:tc>
                  <a:txBody>
                    <a:bodyPr/>
                    <a:lstStyle/>
                    <a:p>
                      <a:pPr marL="0" marR="0" algn="ctr" rtl="1">
                        <a:spcBef>
                          <a:spcPts val="0"/>
                        </a:spcBef>
                        <a:spcAft>
                          <a:spcPts val="0"/>
                        </a:spcAft>
                      </a:pPr>
                      <a:r>
                        <a:rPr lang="ar-EG" sz="1200" b="1" dirty="0">
                          <a:latin typeface="Times New Roman"/>
                          <a:ea typeface="Times New Roman"/>
                          <a:cs typeface="Simplified Arabic"/>
                        </a:rPr>
                        <a:t>100</a:t>
                      </a:r>
                      <a:endParaRPr lang="en-US" sz="1200" dirty="0">
                        <a:latin typeface="Times New Roman"/>
                        <a:ea typeface="Times New Roman"/>
                        <a:cs typeface="Traditional Arabic"/>
                      </a:endParaRPr>
                    </a:p>
                  </a:txBody>
                  <a:tcPr marL="68580" marR="68580" marT="0" marB="0" anchor="ctr"/>
                </a:tc>
              </a:tr>
            </a:tbl>
          </a:graphicData>
        </a:graphic>
      </p:graphicFrame>
      <p:sp>
        <p:nvSpPr>
          <p:cNvPr id="24" name="TextBox 23"/>
          <p:cNvSpPr txBox="1"/>
          <p:nvPr/>
        </p:nvSpPr>
        <p:spPr>
          <a:xfrm>
            <a:off x="152400" y="5943600"/>
            <a:ext cx="1219200" cy="461665"/>
          </a:xfrm>
          <a:prstGeom prst="rect">
            <a:avLst/>
          </a:prstGeom>
          <a:noFill/>
        </p:spPr>
        <p:txBody>
          <a:bodyPr wrap="square" rtlCol="0">
            <a:spAutoFit/>
          </a:bodyPr>
          <a:lstStyle/>
          <a:p>
            <a:r>
              <a:rPr lang="ar-SA" sz="1200" b="1" dirty="0" smtClean="0"/>
              <a:t>الهرم السكاني لمدينة </a:t>
            </a:r>
            <a:endParaRPr lang="ar-EG" sz="1200" b="1" dirty="0" smtClean="0"/>
          </a:p>
          <a:p>
            <a:r>
              <a:rPr lang="ar-SA" sz="1200" b="1" dirty="0" smtClean="0"/>
              <a:t>بني مزار عام 2027</a:t>
            </a:r>
            <a:endParaRPr lang="en-US" sz="1200" dirty="0" smtClean="0"/>
          </a:p>
        </p:txBody>
      </p:sp>
      <p:sp>
        <p:nvSpPr>
          <p:cNvPr id="25" name="Rectangle 204"/>
          <p:cNvSpPr>
            <a:spLocks noChangeArrowheads="1"/>
          </p:cNvSpPr>
          <p:nvPr/>
        </p:nvSpPr>
        <p:spPr bwMode="auto">
          <a:xfrm>
            <a:off x="3886200" y="1921825"/>
            <a:ext cx="5181600" cy="1169551"/>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a:r>
              <a:rPr lang="ar-SA" sz="1400" dirty="0" smtClean="0"/>
              <a:t>وهو يعتمد على توقعات ونمو سكان المدينة بنفس معدل النمو السنوي السائد 2.53% خلال الفترة (86/2006) ، وبافتراض ثبات المعدل واستمراره حتى عام 2027 فإن تقدير عدد السكان بمدينة بني مزار يبلغ </a:t>
            </a:r>
            <a:r>
              <a:rPr lang="ar-SA" sz="1400" b="1" dirty="0" smtClean="0"/>
              <a:t>134.5</a:t>
            </a:r>
            <a:r>
              <a:rPr lang="ar-SA" sz="1400" dirty="0" smtClean="0"/>
              <a:t> ألف نسمه عام 2027 م ، وهذا البديل يتناسب مع الدور الإقليمي المرغوب للمدينة تحقيقه لتنمية المدن الصغيرة ومتوسطة الحجم لتخفيف الضغط السكاني على المدن كبيرة الحجم وتناسب التراتب بين أحجام المدن في المستقبل.</a:t>
            </a:r>
            <a:endParaRPr lang="en-US" sz="1400" dirty="0"/>
          </a:p>
        </p:txBody>
      </p:sp>
      <p:graphicFrame>
        <p:nvGraphicFramePr>
          <p:cNvPr id="26" name="Table 25"/>
          <p:cNvGraphicFramePr>
            <a:graphicFrameLocks noGrp="1"/>
          </p:cNvGraphicFramePr>
          <p:nvPr/>
        </p:nvGraphicFramePr>
        <p:xfrm>
          <a:off x="3886200" y="3378533"/>
          <a:ext cx="5181597" cy="1640516"/>
        </p:xfrm>
        <a:graphic>
          <a:graphicData uri="http://schemas.openxmlformats.org/drawingml/2006/table">
            <a:tbl>
              <a:tblPr rtl="1" firstRow="1" firstCol="1" lastRow="1" lastCol="1" bandRow="1" bandCol="1">
                <a:effectLst>
                  <a:outerShdw blurRad="50800" dist="38100" dir="2700000" algn="tl" rotWithShape="0">
                    <a:prstClr val="black">
                      <a:alpha val="40000"/>
                    </a:prstClr>
                  </a:outerShdw>
                </a:effectLst>
                <a:tableStyleId>{8A107856-5554-42FB-B03E-39F5DBC370BA}</a:tableStyleId>
              </a:tblPr>
              <a:tblGrid>
                <a:gridCol w="1106864"/>
                <a:gridCol w="688287"/>
                <a:gridCol w="573672"/>
                <a:gridCol w="719748"/>
                <a:gridCol w="654431"/>
                <a:gridCol w="800297"/>
                <a:gridCol w="638298"/>
              </a:tblGrid>
              <a:tr h="129311">
                <a:tc rowSpan="2">
                  <a:txBody>
                    <a:bodyPr/>
                    <a:lstStyle/>
                    <a:p>
                      <a:pPr marL="0" marR="0" algn="ctr" rtl="1">
                        <a:lnSpc>
                          <a:spcPct val="115000"/>
                        </a:lnSpc>
                        <a:spcBef>
                          <a:spcPts val="0"/>
                        </a:spcBef>
                        <a:spcAft>
                          <a:spcPts val="0"/>
                        </a:spcAft>
                      </a:pPr>
                      <a:r>
                        <a:rPr lang="ar-EG" sz="1000" b="1" kern="1200" dirty="0" smtClean="0">
                          <a:solidFill>
                            <a:schemeClr val="dk1"/>
                          </a:solidFill>
                          <a:effectLst>
                            <a:outerShdw blurRad="38100" dist="38100" dir="2700000" algn="tl">
                              <a:srgbClr val="000000">
                                <a:alpha val="43137"/>
                              </a:srgbClr>
                            </a:outerShdw>
                          </a:effectLst>
                          <a:latin typeface="+mn-lt"/>
                          <a:ea typeface="+mn-ea"/>
                          <a:cs typeface="+mn-cs"/>
                        </a:rPr>
                        <a:t>البيان</a:t>
                      </a:r>
                      <a:endParaRPr lang="en-US" sz="10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gridSpan="2">
                  <a:txBody>
                    <a:bodyPr/>
                    <a:lstStyle/>
                    <a:p>
                      <a:pPr marL="0" marR="0" algn="ctr" rtl="1">
                        <a:spcBef>
                          <a:spcPts val="0"/>
                        </a:spcBef>
                        <a:spcAft>
                          <a:spcPts val="0"/>
                        </a:spcAft>
                      </a:pPr>
                      <a:r>
                        <a:rPr lang="ar-SA" sz="1000" b="1" kern="1200" dirty="0">
                          <a:solidFill>
                            <a:schemeClr val="dk1"/>
                          </a:solidFill>
                          <a:effectLst>
                            <a:outerShdw blurRad="38100" dist="38100" dir="2700000" algn="tl">
                              <a:srgbClr val="000000">
                                <a:alpha val="43137"/>
                              </a:srgbClr>
                            </a:outerShdw>
                          </a:effectLst>
                          <a:latin typeface="+mn-lt"/>
                          <a:ea typeface="+mn-ea"/>
                          <a:cs typeface="+mn-cs"/>
                        </a:rPr>
                        <a:t>مدينه بني مزار</a:t>
                      </a:r>
                      <a:endParaRPr lang="en-US" sz="10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hMerge="1">
                  <a:txBody>
                    <a:bodyPr/>
                    <a:lstStyle/>
                    <a:p>
                      <a:endParaRPr lang="en-US"/>
                    </a:p>
                  </a:txBody>
                  <a:tcPr/>
                </a:tc>
                <a:tc gridSpan="2">
                  <a:txBody>
                    <a:bodyPr/>
                    <a:lstStyle/>
                    <a:p>
                      <a:pPr marL="0" marR="0" algn="ctr" rtl="1">
                        <a:spcBef>
                          <a:spcPts val="0"/>
                        </a:spcBef>
                        <a:spcAft>
                          <a:spcPts val="0"/>
                        </a:spcAft>
                      </a:pPr>
                      <a:r>
                        <a:rPr lang="ar-SA" sz="1000" b="1" kern="1200" dirty="0">
                          <a:solidFill>
                            <a:schemeClr val="dk1"/>
                          </a:solidFill>
                          <a:effectLst>
                            <a:outerShdw blurRad="38100" dist="38100" dir="2700000" algn="tl">
                              <a:srgbClr val="000000">
                                <a:alpha val="43137"/>
                              </a:srgbClr>
                            </a:outerShdw>
                          </a:effectLst>
                          <a:latin typeface="+mn-lt"/>
                          <a:ea typeface="+mn-ea"/>
                          <a:cs typeface="+mn-cs"/>
                        </a:rPr>
                        <a:t>ريف المركز</a:t>
                      </a:r>
                      <a:endParaRPr lang="en-US" sz="10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hMerge="1">
                  <a:txBody>
                    <a:bodyPr/>
                    <a:lstStyle/>
                    <a:p>
                      <a:endParaRPr lang="en-US"/>
                    </a:p>
                  </a:txBody>
                  <a:tcPr/>
                </a:tc>
                <a:tc gridSpan="2">
                  <a:txBody>
                    <a:bodyPr/>
                    <a:lstStyle/>
                    <a:p>
                      <a:pPr marL="0" marR="0" algn="ctr" rtl="1">
                        <a:spcBef>
                          <a:spcPts val="0"/>
                        </a:spcBef>
                        <a:spcAft>
                          <a:spcPts val="0"/>
                        </a:spcAft>
                      </a:pPr>
                      <a:r>
                        <a:rPr lang="ar-SA" sz="1000" b="1" kern="1200" dirty="0">
                          <a:solidFill>
                            <a:schemeClr val="dk1"/>
                          </a:solidFill>
                          <a:effectLst>
                            <a:outerShdw blurRad="38100" dist="38100" dir="2700000" algn="tl">
                              <a:srgbClr val="000000">
                                <a:alpha val="43137"/>
                              </a:srgbClr>
                            </a:outerShdw>
                          </a:effectLst>
                          <a:latin typeface="+mn-lt"/>
                          <a:ea typeface="+mn-ea"/>
                          <a:cs typeface="+mn-cs"/>
                        </a:rPr>
                        <a:t>الجملة</a:t>
                      </a:r>
                      <a:endParaRPr lang="en-US" sz="10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hMerge="1">
                  <a:txBody>
                    <a:bodyPr/>
                    <a:lstStyle/>
                    <a:p>
                      <a:endParaRPr lang="en-US"/>
                    </a:p>
                  </a:txBody>
                  <a:tcPr/>
                </a:tc>
              </a:tr>
              <a:tr h="224888">
                <a:tc vMerge="1">
                  <a:txBody>
                    <a:bodyPr/>
                    <a:lstStyle/>
                    <a:p>
                      <a:pPr marL="0" marR="0" algn="ctr" rtl="1">
                        <a:lnSpc>
                          <a:spcPct val="115000"/>
                        </a:lnSpc>
                        <a:spcBef>
                          <a:spcPts val="0"/>
                        </a:spcBef>
                        <a:spcAft>
                          <a:spcPts val="0"/>
                        </a:spcAft>
                      </a:pPr>
                      <a:endParaRPr lang="en-US" sz="1100"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000" b="1" dirty="0"/>
                        <a:t>السكان</a:t>
                      </a:r>
                      <a:endParaRPr lang="en-US" sz="1000" b="1"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000" b="1" dirty="0"/>
                        <a:t>معدل النمو %</a:t>
                      </a:r>
                      <a:endParaRPr lang="en-US" sz="1000" b="1"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000" b="1" dirty="0"/>
                        <a:t>السكان</a:t>
                      </a:r>
                      <a:endParaRPr lang="en-US" sz="1000" b="1"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000" b="1" dirty="0"/>
                        <a:t>معدل النمو %</a:t>
                      </a:r>
                      <a:endParaRPr lang="en-US" sz="1000" b="1"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000" b="1" dirty="0"/>
                        <a:t>السكان</a:t>
                      </a:r>
                      <a:endParaRPr lang="en-US" sz="1000" b="1"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000" b="1" dirty="0"/>
                        <a:t>معدل النمو %</a:t>
                      </a:r>
                      <a:endParaRPr lang="en-US" sz="1000" b="1" dirty="0">
                        <a:latin typeface="Times New Roman"/>
                        <a:ea typeface="Times New Roman"/>
                        <a:cs typeface="Traditional Arabic"/>
                      </a:endParaRPr>
                    </a:p>
                  </a:txBody>
                  <a:tcPr marL="68580" marR="68580" marT="0" marB="0" anchor="ctr"/>
                </a:tc>
              </a:tr>
              <a:tr h="129311">
                <a:tc>
                  <a:txBody>
                    <a:bodyPr/>
                    <a:lstStyle/>
                    <a:p>
                      <a:pPr marL="0" marR="0" algn="ctr" rtl="1">
                        <a:spcBef>
                          <a:spcPts val="0"/>
                        </a:spcBef>
                        <a:spcAft>
                          <a:spcPts val="0"/>
                        </a:spcAft>
                      </a:pPr>
                      <a:r>
                        <a:rPr lang="ar-SA" sz="1200" b="1" dirty="0">
                          <a:latin typeface="Times New Roman"/>
                          <a:ea typeface="Times New Roman"/>
                          <a:cs typeface="Simplified Arabic"/>
                        </a:rPr>
                        <a:t>2006</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79.6</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383.6</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463.2</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b="1">
                          <a:latin typeface="Times New Roman"/>
                          <a:ea typeface="Times New Roman"/>
                          <a:cs typeface="Simplified Arabic"/>
                        </a:rPr>
                        <a:t>-</a:t>
                      </a:r>
                      <a:endParaRPr lang="en-US" sz="1000">
                        <a:latin typeface="Times New Roman"/>
                        <a:ea typeface="Times New Roman"/>
                        <a:cs typeface="Traditional Arabic"/>
                      </a:endParaRPr>
                    </a:p>
                  </a:txBody>
                  <a:tcPr marL="68580" marR="68580" marT="0" marB="0" anchor="ctr"/>
                </a:tc>
              </a:tr>
              <a:tr h="129311">
                <a:tc>
                  <a:txBody>
                    <a:bodyPr/>
                    <a:lstStyle/>
                    <a:p>
                      <a:pPr marL="0" marR="0" algn="ctr" rtl="1">
                        <a:spcBef>
                          <a:spcPts val="0"/>
                        </a:spcBef>
                        <a:spcAft>
                          <a:spcPts val="0"/>
                        </a:spcAft>
                      </a:pPr>
                      <a:r>
                        <a:rPr lang="ar-SA" sz="1200" b="1" dirty="0">
                          <a:latin typeface="Times New Roman"/>
                          <a:ea typeface="Times New Roman"/>
                          <a:cs typeface="Simplified Arabic"/>
                        </a:rPr>
                        <a:t>2009</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85.8</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2.53</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410.3</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2.27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496.1</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b="1">
                          <a:latin typeface="Times New Roman"/>
                          <a:ea typeface="Times New Roman"/>
                          <a:cs typeface="Simplified Arabic"/>
                        </a:rPr>
                        <a:t>2.31</a:t>
                      </a:r>
                      <a:endParaRPr lang="en-US" sz="1000">
                        <a:latin typeface="Times New Roman"/>
                        <a:ea typeface="Times New Roman"/>
                        <a:cs typeface="Traditional Arabic"/>
                      </a:endParaRPr>
                    </a:p>
                  </a:txBody>
                  <a:tcPr marL="68580" marR="68580" marT="0" marB="0" anchor="ctr"/>
                </a:tc>
              </a:tr>
              <a:tr h="129311">
                <a:tc>
                  <a:txBody>
                    <a:bodyPr/>
                    <a:lstStyle/>
                    <a:p>
                      <a:pPr marL="0" marR="0" algn="ctr" rtl="1">
                        <a:spcBef>
                          <a:spcPts val="0"/>
                        </a:spcBef>
                        <a:spcAft>
                          <a:spcPts val="0"/>
                        </a:spcAft>
                      </a:pPr>
                      <a:r>
                        <a:rPr lang="ar-SA" sz="1200" b="1" dirty="0">
                          <a:latin typeface="Times New Roman"/>
                          <a:ea typeface="Times New Roman"/>
                          <a:cs typeface="Simplified Arabic"/>
                        </a:rPr>
                        <a:t>2012</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92.5</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2.53</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438.9</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2.27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531.3</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b="1">
                          <a:latin typeface="Times New Roman"/>
                          <a:ea typeface="Times New Roman"/>
                          <a:cs typeface="Simplified Arabic"/>
                        </a:rPr>
                        <a:t>2.31</a:t>
                      </a:r>
                      <a:endParaRPr lang="en-US" sz="1000">
                        <a:latin typeface="Times New Roman"/>
                        <a:ea typeface="Times New Roman"/>
                        <a:cs typeface="Traditional Arabic"/>
                      </a:endParaRPr>
                    </a:p>
                  </a:txBody>
                  <a:tcPr marL="68580" marR="68580" marT="0" marB="0" anchor="ctr"/>
                </a:tc>
              </a:tr>
              <a:tr h="129311">
                <a:tc>
                  <a:txBody>
                    <a:bodyPr/>
                    <a:lstStyle/>
                    <a:p>
                      <a:pPr marL="0" marR="0" algn="ctr" rtl="1">
                        <a:spcBef>
                          <a:spcPts val="0"/>
                        </a:spcBef>
                        <a:spcAft>
                          <a:spcPts val="0"/>
                        </a:spcAft>
                      </a:pPr>
                      <a:r>
                        <a:rPr lang="ar-SA" sz="1200" b="1">
                          <a:latin typeface="Times New Roman"/>
                          <a:ea typeface="Times New Roman"/>
                          <a:cs typeface="Simplified Arabic"/>
                        </a:rPr>
                        <a:t>2017</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104.8</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a:latin typeface="Times New Roman"/>
                          <a:ea typeface="Times New Roman"/>
                          <a:cs typeface="Simplified Arabic"/>
                        </a:rPr>
                        <a:t>2.53</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491</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2.27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595.8</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b="1">
                          <a:latin typeface="Times New Roman"/>
                          <a:ea typeface="Times New Roman"/>
                          <a:cs typeface="Simplified Arabic"/>
                        </a:rPr>
                        <a:t>2.31</a:t>
                      </a:r>
                      <a:endParaRPr lang="en-US" sz="1000">
                        <a:latin typeface="Times New Roman"/>
                        <a:ea typeface="Times New Roman"/>
                        <a:cs typeface="Traditional Arabic"/>
                      </a:endParaRPr>
                    </a:p>
                  </a:txBody>
                  <a:tcPr marL="68580" marR="68580" marT="0" marB="0" anchor="ctr"/>
                </a:tc>
              </a:tr>
              <a:tr h="129311">
                <a:tc>
                  <a:txBody>
                    <a:bodyPr/>
                    <a:lstStyle/>
                    <a:p>
                      <a:pPr marL="0" marR="0" algn="ctr" rtl="1">
                        <a:spcBef>
                          <a:spcPts val="0"/>
                        </a:spcBef>
                        <a:spcAft>
                          <a:spcPts val="0"/>
                        </a:spcAft>
                      </a:pPr>
                      <a:r>
                        <a:rPr lang="ar-SA" sz="1200" b="1">
                          <a:latin typeface="Times New Roman"/>
                          <a:ea typeface="Times New Roman"/>
                          <a:cs typeface="Simplified Arabic"/>
                        </a:rPr>
                        <a:t>2022</a:t>
                      </a:r>
                      <a:endParaRPr lang="en-US" sz="100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118.7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2.53</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549.2</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2.27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667.9</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b="1" dirty="0">
                          <a:latin typeface="Times New Roman"/>
                          <a:ea typeface="Times New Roman"/>
                          <a:cs typeface="Simplified Arabic"/>
                        </a:rPr>
                        <a:t>2.31</a:t>
                      </a:r>
                      <a:endParaRPr lang="en-US" sz="1000" dirty="0">
                        <a:latin typeface="Times New Roman"/>
                        <a:ea typeface="Times New Roman"/>
                        <a:cs typeface="Traditional Arabic"/>
                      </a:endParaRPr>
                    </a:p>
                  </a:txBody>
                  <a:tcPr marL="68580" marR="68580" marT="0" marB="0" anchor="ctr"/>
                </a:tc>
              </a:tr>
              <a:tr h="268916">
                <a:tc>
                  <a:txBody>
                    <a:bodyPr/>
                    <a:lstStyle/>
                    <a:p>
                      <a:pPr marL="0" marR="0" algn="ctr" rtl="1">
                        <a:spcBef>
                          <a:spcPts val="0"/>
                        </a:spcBef>
                        <a:spcAft>
                          <a:spcPts val="0"/>
                        </a:spcAft>
                      </a:pPr>
                      <a:r>
                        <a:rPr lang="ar-SA" sz="1200" b="1" dirty="0">
                          <a:latin typeface="Times New Roman"/>
                          <a:ea typeface="Times New Roman"/>
                          <a:cs typeface="Simplified Arabic"/>
                        </a:rPr>
                        <a:t>2027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134.5</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2.53</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614.4</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2.27</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dirty="0">
                          <a:latin typeface="Times New Roman"/>
                          <a:ea typeface="Times New Roman"/>
                          <a:cs typeface="Simplified Arabic"/>
                        </a:rPr>
                        <a:t>748.9</a:t>
                      </a:r>
                      <a:endParaRPr lang="en-US" sz="1000" dirty="0">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200" b="1" dirty="0">
                          <a:latin typeface="Times New Roman"/>
                          <a:ea typeface="Times New Roman"/>
                          <a:cs typeface="Simplified Arabic"/>
                        </a:rPr>
                        <a:t>2.31</a:t>
                      </a:r>
                      <a:endParaRPr lang="en-US" sz="1000" dirty="0">
                        <a:latin typeface="Times New Roman"/>
                        <a:ea typeface="Times New Roman"/>
                        <a:cs typeface="Traditional Arabic"/>
                      </a:endParaRPr>
                    </a:p>
                  </a:txBody>
                  <a:tcPr marL="68580" marR="68580" marT="0" marB="0" anchor="ctr"/>
                </a:tc>
              </a:tr>
            </a:tbl>
          </a:graphicData>
        </a:graphic>
      </p:graphicFrame>
      <p:sp>
        <p:nvSpPr>
          <p:cNvPr id="28" name="Rectangle 225"/>
          <p:cNvSpPr>
            <a:spLocks noChangeArrowheads="1"/>
          </p:cNvSpPr>
          <p:nvPr/>
        </p:nvSpPr>
        <p:spPr bwMode="auto">
          <a:xfrm>
            <a:off x="3962400" y="3048000"/>
            <a:ext cx="5029200" cy="307777"/>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rtl="1" fontAlgn="base">
              <a:spcBef>
                <a:spcPct val="0"/>
              </a:spcBef>
              <a:spcAft>
                <a:spcPct val="0"/>
              </a:spcAft>
              <a:defRPr/>
            </a:pPr>
            <a:r>
              <a:rPr lang="ar-SA" sz="1400" b="1" dirty="0" smtClean="0"/>
              <a:t>تقدير عدد سكان </a:t>
            </a:r>
            <a:r>
              <a:rPr lang="ar-EG" sz="1400" b="1" dirty="0" smtClean="0"/>
              <a:t>واسر </a:t>
            </a:r>
            <a:r>
              <a:rPr lang="ar-SA" sz="1400" b="1" dirty="0" smtClean="0"/>
              <a:t>مدينة بني مزار وريف وإجمالي المركز حتى عام 2027م</a:t>
            </a:r>
            <a:endParaRPr lang="en-US" sz="1400" b="1" dirty="0" smtClean="0"/>
          </a:p>
        </p:txBody>
      </p:sp>
      <p:graphicFrame>
        <p:nvGraphicFramePr>
          <p:cNvPr id="29" name="Table 28"/>
          <p:cNvGraphicFramePr>
            <a:graphicFrameLocks noGrp="1"/>
          </p:cNvGraphicFramePr>
          <p:nvPr/>
        </p:nvGraphicFramePr>
        <p:xfrm>
          <a:off x="3886199" y="5105400"/>
          <a:ext cx="5181601" cy="1645920"/>
        </p:xfrm>
        <a:graphic>
          <a:graphicData uri="http://schemas.openxmlformats.org/drawingml/2006/table">
            <a:tbl>
              <a:tblPr rtl="1" firstRow="1" firstCol="1" lastRow="1" lastCol="1" bandRow="1" bandCol="1">
                <a:effectLst>
                  <a:outerShdw blurRad="50800" dist="38100" dir="2700000" algn="tl" rotWithShape="0">
                    <a:prstClr val="black">
                      <a:alpha val="40000"/>
                    </a:prstClr>
                  </a:outerShdw>
                </a:effectLst>
                <a:tableStyleId>{8A107856-5554-42FB-B03E-39F5DBC370BA}</a:tableStyleId>
              </a:tblPr>
              <a:tblGrid>
                <a:gridCol w="924799"/>
                <a:gridCol w="638577"/>
                <a:gridCol w="693311"/>
                <a:gridCol w="721822"/>
                <a:gridCol w="638577"/>
                <a:gridCol w="638577"/>
                <a:gridCol w="925938"/>
              </a:tblGrid>
              <a:tr h="175136">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100" b="1" kern="1200" dirty="0" smtClean="0">
                          <a:solidFill>
                            <a:schemeClr val="dk1"/>
                          </a:solidFill>
                          <a:effectLst>
                            <a:outerShdw blurRad="38100" dist="38100" dir="2700000" algn="tl">
                              <a:srgbClr val="000000">
                                <a:alpha val="43137"/>
                              </a:srgbClr>
                            </a:outerShdw>
                          </a:effectLst>
                          <a:latin typeface="+mn-lt"/>
                          <a:ea typeface="+mn-ea"/>
                          <a:cs typeface="+mn-cs"/>
                        </a:rPr>
                        <a:t>البيان</a:t>
                      </a:r>
                      <a:endParaRPr lang="en-US" sz="1100" b="1" kern="1200" dirty="0" smtClean="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gridSpan="5">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100" b="1" kern="1200" dirty="0" smtClean="0">
                          <a:solidFill>
                            <a:schemeClr val="dk1"/>
                          </a:solidFill>
                          <a:effectLst>
                            <a:outerShdw blurRad="38100" dist="38100" dir="2700000" algn="tl">
                              <a:srgbClr val="000000">
                                <a:alpha val="43137"/>
                              </a:srgbClr>
                            </a:outerShdw>
                          </a:effectLst>
                          <a:latin typeface="+mn-lt"/>
                          <a:ea typeface="+mn-ea"/>
                          <a:cs typeface="+mn-cs"/>
                        </a:rPr>
                        <a:t>أعداد السكان والأسر</a:t>
                      </a:r>
                      <a:endParaRPr lang="en-US" sz="1100" b="1" kern="1200" dirty="0" smtClean="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hMerge="1">
                  <a:txBody>
                    <a:bodyPr/>
                    <a:lstStyle/>
                    <a:p>
                      <a:pPr marL="0" marR="0" algn="ctr" rtl="1">
                        <a:lnSpc>
                          <a:spcPct val="115000"/>
                        </a:lnSpc>
                        <a:spcBef>
                          <a:spcPts val="0"/>
                        </a:spcBef>
                        <a:spcAft>
                          <a:spcPts val="0"/>
                        </a:spcAft>
                      </a:pPr>
                      <a:endParaRPr lang="en-US" sz="1100"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hMerge="1">
                  <a:txBody>
                    <a:bodyPr/>
                    <a:lstStyle/>
                    <a:p>
                      <a:pPr marL="0" marR="0" algn="ctr" rtl="1">
                        <a:lnSpc>
                          <a:spcPct val="115000"/>
                        </a:lnSpc>
                        <a:spcBef>
                          <a:spcPts val="0"/>
                        </a:spcBef>
                        <a:spcAft>
                          <a:spcPts val="0"/>
                        </a:spcAft>
                      </a:pPr>
                      <a:endParaRPr lang="en-US" sz="1300" b="1"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hMerge="1">
                  <a:txBody>
                    <a:bodyPr/>
                    <a:lstStyle/>
                    <a:p>
                      <a:pPr marL="0" marR="0" algn="ctr" rtl="1">
                        <a:lnSpc>
                          <a:spcPct val="115000"/>
                        </a:lnSpc>
                        <a:spcBef>
                          <a:spcPts val="0"/>
                        </a:spcBef>
                        <a:spcAft>
                          <a:spcPts val="0"/>
                        </a:spcAft>
                      </a:pPr>
                      <a:endParaRPr lang="en-US" sz="1100"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hMerge="1">
                  <a:txBody>
                    <a:bodyPr/>
                    <a:lstStyle/>
                    <a:p>
                      <a:pPr marL="0" marR="0" algn="ctr" rtl="1">
                        <a:lnSpc>
                          <a:spcPct val="115000"/>
                        </a:lnSpc>
                        <a:spcBef>
                          <a:spcPts val="0"/>
                        </a:spcBef>
                        <a:spcAft>
                          <a:spcPts val="0"/>
                        </a:spcAft>
                      </a:pPr>
                      <a:endParaRPr lang="en-US" sz="1300" b="1" dirty="0">
                        <a:effectLst>
                          <a:outerShdw blurRad="38100" dist="38100" dir="2700000" algn="tl">
                            <a:srgbClr val="000000">
                              <a:alpha val="43137"/>
                            </a:srgbClr>
                          </a:outerShdw>
                        </a:effectLst>
                        <a:latin typeface="Times New Roman"/>
                        <a:ea typeface="Times New Roman"/>
                        <a:cs typeface="Traditional Arabic"/>
                      </a:endParaRPr>
                    </a:p>
                  </a:txBody>
                  <a:tcPr marL="68580" marR="68580" marT="0" marB="0" anchor="ctr"/>
                </a:tc>
                <a:tc>
                  <a:txBody>
                    <a:bodyPr/>
                    <a:lstStyle/>
                    <a:p>
                      <a:pPr marL="0" marR="0" algn="ctr" rtl="1">
                        <a:spcBef>
                          <a:spcPts val="0"/>
                        </a:spcBef>
                        <a:spcAft>
                          <a:spcPts val="0"/>
                        </a:spcAft>
                      </a:pPr>
                      <a:r>
                        <a:rPr lang="ar-SA" sz="1100" b="1" kern="1200" dirty="0" smtClean="0">
                          <a:solidFill>
                            <a:schemeClr val="dk1"/>
                          </a:solidFill>
                          <a:effectLst>
                            <a:outerShdw blurRad="38100" dist="38100" dir="2700000" algn="tl">
                              <a:srgbClr val="000000">
                                <a:alpha val="43137"/>
                              </a:srgbClr>
                            </a:outerShdw>
                          </a:effectLst>
                          <a:latin typeface="+mn-lt"/>
                          <a:ea typeface="+mn-ea"/>
                          <a:cs typeface="+mn-cs"/>
                        </a:rPr>
                        <a:t>عدد السكان والأسر المضافة</a:t>
                      </a:r>
                      <a:endParaRPr lang="en-US" sz="11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r>
              <a:tr h="87568">
                <a:tc>
                  <a:txBody>
                    <a:bodyPr/>
                    <a:lstStyle/>
                    <a:p>
                      <a:pPr marL="0" marR="0" algn="ctr" rtl="1">
                        <a:spcBef>
                          <a:spcPts val="0"/>
                        </a:spcBef>
                        <a:spcAft>
                          <a:spcPts val="0"/>
                        </a:spcAft>
                      </a:pPr>
                      <a:r>
                        <a:rPr lang="ar-SA" sz="1100" b="1" kern="1200" dirty="0">
                          <a:solidFill>
                            <a:schemeClr val="dk1"/>
                          </a:solidFill>
                          <a:effectLst>
                            <a:outerShdw blurRad="38100" dist="38100" dir="2700000" algn="tl">
                              <a:srgbClr val="000000">
                                <a:alpha val="43137"/>
                              </a:srgbClr>
                            </a:outerShdw>
                          </a:effectLst>
                          <a:latin typeface="+mn-lt"/>
                          <a:ea typeface="+mn-ea"/>
                          <a:cs typeface="+mn-cs"/>
                        </a:rPr>
                        <a:t>السنة</a:t>
                      </a:r>
                      <a:endParaRPr lang="en-US" sz="11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a:txBody>
                    <a:bodyPr/>
                    <a:lstStyle/>
                    <a:p>
                      <a:pPr marL="0" marR="0" algn="ctr" defTabSz="914400" rtl="1" eaLnBrk="1" latinLnBrk="0" hangingPunct="1">
                        <a:spcBef>
                          <a:spcPts val="0"/>
                        </a:spcBef>
                        <a:spcAft>
                          <a:spcPts val="0"/>
                        </a:spcAft>
                      </a:pPr>
                      <a:r>
                        <a:rPr lang="ar-SA" sz="1100" b="1" kern="1200" dirty="0">
                          <a:solidFill>
                            <a:schemeClr val="dk1"/>
                          </a:solidFill>
                          <a:latin typeface="Times New Roman"/>
                          <a:ea typeface="Times New Roman"/>
                          <a:cs typeface="Simplified Arabic"/>
                        </a:rPr>
                        <a:t>2009</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b="1" kern="1200" dirty="0">
                          <a:solidFill>
                            <a:schemeClr val="dk1"/>
                          </a:solidFill>
                          <a:latin typeface="Times New Roman"/>
                          <a:ea typeface="Times New Roman"/>
                          <a:cs typeface="Simplified Arabic"/>
                        </a:rPr>
                        <a:t>2012</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b="1" kern="1200" dirty="0">
                          <a:solidFill>
                            <a:schemeClr val="dk1"/>
                          </a:solidFill>
                          <a:latin typeface="Times New Roman"/>
                          <a:ea typeface="Times New Roman"/>
                          <a:cs typeface="Simplified Arabic"/>
                        </a:rPr>
                        <a:t>2017</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b="1" kern="1200" dirty="0">
                          <a:solidFill>
                            <a:schemeClr val="dk1"/>
                          </a:solidFill>
                          <a:latin typeface="Times New Roman"/>
                          <a:ea typeface="Times New Roman"/>
                          <a:cs typeface="Simplified Arabic"/>
                        </a:rPr>
                        <a:t>2022</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b="1" kern="1200" dirty="0">
                          <a:solidFill>
                            <a:schemeClr val="dk1"/>
                          </a:solidFill>
                          <a:latin typeface="Times New Roman"/>
                          <a:ea typeface="Times New Roman"/>
                          <a:cs typeface="Simplified Arabic"/>
                        </a:rPr>
                        <a:t>2027</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b="1" kern="1200" dirty="0">
                          <a:solidFill>
                            <a:schemeClr val="dk1"/>
                          </a:solidFill>
                          <a:latin typeface="Times New Roman"/>
                          <a:ea typeface="Times New Roman"/>
                          <a:cs typeface="Simplified Arabic"/>
                        </a:rPr>
                        <a:t>2009-2027</a:t>
                      </a:r>
                      <a:endParaRPr lang="en-US" sz="1100" b="1" kern="1200" dirty="0">
                        <a:solidFill>
                          <a:schemeClr val="dk1"/>
                        </a:solidFill>
                        <a:latin typeface="Times New Roman"/>
                        <a:ea typeface="Times New Roman"/>
                        <a:cs typeface="Simplified Arabic"/>
                      </a:endParaRPr>
                    </a:p>
                  </a:txBody>
                  <a:tcPr marL="68580" marR="68580" marT="0" marB="0" anchor="ctr"/>
                </a:tc>
              </a:tr>
              <a:tr h="259080">
                <a:tc>
                  <a:txBody>
                    <a:bodyPr/>
                    <a:lstStyle/>
                    <a:p>
                      <a:pPr marL="0" marR="0" algn="just" rtl="1">
                        <a:spcBef>
                          <a:spcPts val="0"/>
                        </a:spcBef>
                        <a:spcAft>
                          <a:spcPts val="0"/>
                        </a:spcAft>
                      </a:pPr>
                      <a:r>
                        <a:rPr lang="ar-SA" sz="1100" b="1" kern="1200" dirty="0">
                          <a:solidFill>
                            <a:schemeClr val="dk1"/>
                          </a:solidFill>
                          <a:effectLst>
                            <a:outerShdw blurRad="38100" dist="38100" dir="2700000" algn="tl">
                              <a:srgbClr val="000000">
                                <a:alpha val="43137"/>
                              </a:srgbClr>
                            </a:outerShdw>
                          </a:effectLst>
                          <a:latin typeface="+mn-lt"/>
                          <a:ea typeface="+mn-ea"/>
                          <a:cs typeface="+mn-cs"/>
                        </a:rPr>
                        <a:t>ج سكان المدينة</a:t>
                      </a:r>
                      <a:endParaRPr lang="en-US" sz="11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a:txBody>
                    <a:bodyPr/>
                    <a:lstStyle/>
                    <a:p>
                      <a:pPr marL="0" marR="0" algn="ctr" rtl="1">
                        <a:spcBef>
                          <a:spcPts val="0"/>
                        </a:spcBef>
                        <a:spcAft>
                          <a:spcPts val="0"/>
                        </a:spcAft>
                      </a:pPr>
                      <a:r>
                        <a:rPr lang="ar-SA" sz="1100" kern="1200" dirty="0">
                          <a:solidFill>
                            <a:schemeClr val="dk1"/>
                          </a:solidFill>
                          <a:latin typeface="Times New Roman"/>
                          <a:ea typeface="Times New Roman"/>
                          <a:cs typeface="Simplified Arabic"/>
                        </a:rPr>
                        <a:t>85745</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a:solidFill>
                            <a:schemeClr val="dk1"/>
                          </a:solidFill>
                          <a:latin typeface="Times New Roman"/>
                          <a:ea typeface="Times New Roman"/>
                          <a:cs typeface="Simplified Arabic"/>
                        </a:rPr>
                        <a:t>92419</a:t>
                      </a:r>
                      <a:endParaRPr lang="en-US" sz="1100" kern="120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a:solidFill>
                            <a:schemeClr val="dk1"/>
                          </a:solidFill>
                          <a:latin typeface="Times New Roman"/>
                          <a:ea typeface="Times New Roman"/>
                          <a:cs typeface="Simplified Arabic"/>
                        </a:rPr>
                        <a:t>104717</a:t>
                      </a:r>
                      <a:endParaRPr lang="en-US" sz="1100" kern="120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a:solidFill>
                            <a:schemeClr val="dk1"/>
                          </a:solidFill>
                          <a:latin typeface="Times New Roman"/>
                          <a:ea typeface="Times New Roman"/>
                          <a:cs typeface="Simplified Arabic"/>
                        </a:rPr>
                        <a:t>118651</a:t>
                      </a:r>
                      <a:endParaRPr lang="en-US" sz="1100" kern="120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a:solidFill>
                            <a:schemeClr val="dk1"/>
                          </a:solidFill>
                          <a:latin typeface="Times New Roman"/>
                          <a:ea typeface="Times New Roman"/>
                          <a:cs typeface="Simplified Arabic"/>
                        </a:rPr>
                        <a:t>134439</a:t>
                      </a:r>
                      <a:endParaRPr lang="en-US" sz="1100" kern="120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dirty="0" smtClean="0">
                          <a:solidFill>
                            <a:schemeClr val="dk1"/>
                          </a:solidFill>
                          <a:latin typeface="Times New Roman"/>
                          <a:ea typeface="Times New Roman"/>
                          <a:cs typeface="Simplified Arabic"/>
                        </a:rPr>
                        <a:t>48694</a:t>
                      </a:r>
                      <a:endParaRPr lang="en-US" sz="1100" kern="1200" dirty="0">
                        <a:solidFill>
                          <a:schemeClr val="dk1"/>
                        </a:solidFill>
                        <a:latin typeface="Times New Roman"/>
                        <a:ea typeface="Times New Roman"/>
                        <a:cs typeface="Simplified Arabic"/>
                      </a:endParaRPr>
                    </a:p>
                  </a:txBody>
                  <a:tcPr marL="68580" marR="68580" marT="0" marB="0" anchor="ctr"/>
                </a:tc>
              </a:tr>
              <a:tr h="175136">
                <a:tc>
                  <a:txBody>
                    <a:bodyPr/>
                    <a:lstStyle/>
                    <a:p>
                      <a:pPr marL="0" marR="0" algn="just" rtl="1">
                        <a:lnSpc>
                          <a:spcPct val="100000"/>
                        </a:lnSpc>
                        <a:spcBef>
                          <a:spcPts val="0"/>
                        </a:spcBef>
                        <a:spcAft>
                          <a:spcPts val="0"/>
                        </a:spcAft>
                      </a:pPr>
                      <a:r>
                        <a:rPr lang="ar-SA" sz="1100" b="1" kern="1200" dirty="0" smtClean="0">
                          <a:solidFill>
                            <a:schemeClr val="dk1"/>
                          </a:solidFill>
                          <a:effectLst>
                            <a:outerShdw blurRad="38100" dist="38100" dir="2700000" algn="tl">
                              <a:srgbClr val="000000">
                                <a:alpha val="43137"/>
                              </a:srgbClr>
                            </a:outerShdw>
                          </a:effectLst>
                          <a:latin typeface="+mn-lt"/>
                          <a:ea typeface="+mn-ea"/>
                          <a:cs typeface="+mn-cs"/>
                        </a:rPr>
                        <a:t>متوسط</a:t>
                      </a:r>
                      <a:r>
                        <a:rPr lang="ar-EG" sz="1100" b="1" kern="1200" baseline="0" dirty="0" smtClean="0">
                          <a:solidFill>
                            <a:schemeClr val="dk1"/>
                          </a:solidFill>
                          <a:effectLst>
                            <a:outerShdw blurRad="38100" dist="38100" dir="2700000" algn="tl">
                              <a:srgbClr val="000000">
                                <a:alpha val="43137"/>
                              </a:srgbClr>
                            </a:outerShdw>
                          </a:effectLst>
                          <a:latin typeface="+mn-lt"/>
                          <a:ea typeface="+mn-ea"/>
                          <a:cs typeface="+mn-cs"/>
                        </a:rPr>
                        <a:t> </a:t>
                      </a:r>
                      <a:r>
                        <a:rPr lang="ar-SA" sz="1100" b="1" kern="1200" dirty="0" smtClean="0">
                          <a:solidFill>
                            <a:schemeClr val="dk1"/>
                          </a:solidFill>
                          <a:effectLst>
                            <a:outerShdw blurRad="38100" dist="38100" dir="2700000" algn="tl">
                              <a:srgbClr val="000000">
                                <a:alpha val="43137"/>
                              </a:srgbClr>
                            </a:outerShdw>
                          </a:effectLst>
                          <a:latin typeface="+mn-lt"/>
                          <a:ea typeface="+mn-ea"/>
                          <a:cs typeface="+mn-cs"/>
                        </a:rPr>
                        <a:t>حجم </a:t>
                      </a:r>
                      <a:r>
                        <a:rPr lang="ar-SA" sz="1100" b="1" kern="1200" dirty="0">
                          <a:solidFill>
                            <a:schemeClr val="dk1"/>
                          </a:solidFill>
                          <a:effectLst>
                            <a:outerShdw blurRad="38100" dist="38100" dir="2700000" algn="tl">
                              <a:srgbClr val="000000">
                                <a:alpha val="43137"/>
                              </a:srgbClr>
                            </a:outerShdw>
                          </a:effectLst>
                          <a:latin typeface="+mn-lt"/>
                          <a:ea typeface="+mn-ea"/>
                          <a:cs typeface="+mn-cs"/>
                        </a:rPr>
                        <a:t>الأسرة</a:t>
                      </a:r>
                      <a:endParaRPr lang="en-US" sz="11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a:txBody>
                    <a:bodyPr/>
                    <a:lstStyle/>
                    <a:p>
                      <a:pPr marL="0" marR="0" algn="ctr" defTabSz="914400" rtl="1" eaLnBrk="1" latinLnBrk="0" hangingPunct="1">
                        <a:spcBef>
                          <a:spcPts val="0"/>
                        </a:spcBef>
                        <a:spcAft>
                          <a:spcPts val="0"/>
                        </a:spcAft>
                      </a:pPr>
                      <a:r>
                        <a:rPr lang="ar-SA" sz="1100" kern="1200" dirty="0">
                          <a:solidFill>
                            <a:schemeClr val="dk1"/>
                          </a:solidFill>
                          <a:latin typeface="Times New Roman"/>
                          <a:ea typeface="Times New Roman"/>
                          <a:cs typeface="Simplified Arabic"/>
                        </a:rPr>
                        <a:t>4.2</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kern="1200" dirty="0">
                          <a:solidFill>
                            <a:schemeClr val="dk1"/>
                          </a:solidFill>
                          <a:latin typeface="Times New Roman"/>
                          <a:ea typeface="Times New Roman"/>
                          <a:cs typeface="Simplified Arabic"/>
                        </a:rPr>
                        <a:t>4.1</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kern="1200" dirty="0">
                          <a:solidFill>
                            <a:schemeClr val="dk1"/>
                          </a:solidFill>
                          <a:latin typeface="Times New Roman"/>
                          <a:ea typeface="Times New Roman"/>
                          <a:cs typeface="Simplified Arabic"/>
                        </a:rPr>
                        <a:t>3.9</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kern="1200" dirty="0">
                          <a:solidFill>
                            <a:schemeClr val="dk1"/>
                          </a:solidFill>
                          <a:latin typeface="Times New Roman"/>
                          <a:ea typeface="Times New Roman"/>
                          <a:cs typeface="Simplified Arabic"/>
                        </a:rPr>
                        <a:t>3.7</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kern="1200" dirty="0">
                          <a:solidFill>
                            <a:schemeClr val="dk1"/>
                          </a:solidFill>
                          <a:latin typeface="Times New Roman"/>
                          <a:ea typeface="Times New Roman"/>
                          <a:cs typeface="Simplified Arabic"/>
                        </a:rPr>
                        <a:t>3.5</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defTabSz="914400" rtl="1" eaLnBrk="1" latinLnBrk="0" hangingPunct="1">
                        <a:spcBef>
                          <a:spcPts val="0"/>
                        </a:spcBef>
                        <a:spcAft>
                          <a:spcPts val="0"/>
                        </a:spcAft>
                      </a:pPr>
                      <a:r>
                        <a:rPr lang="ar-SA" sz="1100" kern="1200" dirty="0">
                          <a:solidFill>
                            <a:schemeClr val="dk1"/>
                          </a:solidFill>
                          <a:latin typeface="Times New Roman"/>
                          <a:ea typeface="Times New Roman"/>
                          <a:cs typeface="Simplified Arabic"/>
                        </a:rPr>
                        <a:t>-</a:t>
                      </a:r>
                      <a:endParaRPr lang="en-US" sz="1100" kern="1200" dirty="0">
                        <a:solidFill>
                          <a:schemeClr val="dk1"/>
                        </a:solidFill>
                        <a:latin typeface="Times New Roman"/>
                        <a:ea typeface="Times New Roman"/>
                        <a:cs typeface="Simplified Arabic"/>
                      </a:endParaRPr>
                    </a:p>
                  </a:txBody>
                  <a:tcPr marL="68580" marR="68580" marT="0" marB="0" anchor="ctr"/>
                </a:tc>
              </a:tr>
              <a:tr h="213360">
                <a:tc>
                  <a:txBody>
                    <a:bodyPr/>
                    <a:lstStyle/>
                    <a:p>
                      <a:pPr marL="0" marR="0" algn="just" defTabSz="914400" rtl="1" eaLnBrk="1" latinLnBrk="0" hangingPunct="1">
                        <a:spcBef>
                          <a:spcPts val="0"/>
                        </a:spcBef>
                        <a:spcAft>
                          <a:spcPts val="0"/>
                        </a:spcAft>
                      </a:pPr>
                      <a:r>
                        <a:rPr lang="ar-SA" sz="1100" b="1" kern="1200" dirty="0">
                          <a:solidFill>
                            <a:schemeClr val="dk1"/>
                          </a:solidFill>
                          <a:effectLst>
                            <a:outerShdw blurRad="38100" dist="38100" dir="2700000" algn="tl">
                              <a:srgbClr val="000000">
                                <a:alpha val="43137"/>
                              </a:srgbClr>
                            </a:outerShdw>
                          </a:effectLst>
                          <a:latin typeface="+mn-lt"/>
                          <a:ea typeface="+mn-ea"/>
                          <a:cs typeface="+mn-cs"/>
                        </a:rPr>
                        <a:t>ج اسر المدينة</a:t>
                      </a:r>
                      <a:endParaRPr lang="en-US" sz="11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a:txBody>
                    <a:bodyPr/>
                    <a:lstStyle/>
                    <a:p>
                      <a:pPr marL="0" marR="0" algn="ctr" rtl="1">
                        <a:spcBef>
                          <a:spcPts val="0"/>
                        </a:spcBef>
                        <a:spcAft>
                          <a:spcPts val="0"/>
                        </a:spcAft>
                      </a:pPr>
                      <a:r>
                        <a:rPr lang="ar-SA" sz="1100" kern="1200" dirty="0">
                          <a:solidFill>
                            <a:schemeClr val="dk1"/>
                          </a:solidFill>
                          <a:latin typeface="Times New Roman"/>
                          <a:ea typeface="Times New Roman"/>
                          <a:cs typeface="Simplified Arabic"/>
                        </a:rPr>
                        <a:t>20415</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dirty="0">
                          <a:solidFill>
                            <a:schemeClr val="dk1"/>
                          </a:solidFill>
                          <a:latin typeface="Times New Roman"/>
                          <a:ea typeface="Times New Roman"/>
                          <a:cs typeface="Simplified Arabic"/>
                        </a:rPr>
                        <a:t>22541</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dirty="0">
                          <a:solidFill>
                            <a:schemeClr val="dk1"/>
                          </a:solidFill>
                          <a:latin typeface="Times New Roman"/>
                          <a:ea typeface="Times New Roman"/>
                          <a:cs typeface="Simplified Arabic"/>
                        </a:rPr>
                        <a:t>26851</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dirty="0">
                          <a:solidFill>
                            <a:schemeClr val="dk1"/>
                          </a:solidFill>
                          <a:latin typeface="Times New Roman"/>
                          <a:ea typeface="Times New Roman"/>
                          <a:cs typeface="Simplified Arabic"/>
                        </a:rPr>
                        <a:t>32068</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kern="1200" dirty="0">
                          <a:solidFill>
                            <a:schemeClr val="dk1"/>
                          </a:solidFill>
                          <a:latin typeface="Times New Roman"/>
                          <a:ea typeface="Times New Roman"/>
                          <a:cs typeface="Simplified Arabic"/>
                        </a:rPr>
                        <a:t>38411</a:t>
                      </a:r>
                      <a:endParaRPr lang="en-US" sz="1100"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en-US" sz="1100" kern="1200" dirty="0">
                          <a:solidFill>
                            <a:schemeClr val="dk1"/>
                          </a:solidFill>
                          <a:latin typeface="Times New Roman"/>
                          <a:ea typeface="Times New Roman"/>
                          <a:cs typeface="Simplified Arabic"/>
                        </a:rPr>
                        <a:t> </a:t>
                      </a:r>
                    </a:p>
                  </a:txBody>
                  <a:tcPr marL="68580" marR="68580" marT="0" marB="0" anchor="ctr"/>
                </a:tc>
              </a:tr>
              <a:tr h="126286">
                <a:tc>
                  <a:txBody>
                    <a:bodyPr/>
                    <a:lstStyle/>
                    <a:p>
                      <a:pPr marL="0" marR="0" algn="just" defTabSz="914400" rtl="1" eaLnBrk="1" latinLnBrk="0" hangingPunct="1">
                        <a:spcBef>
                          <a:spcPts val="0"/>
                        </a:spcBef>
                        <a:spcAft>
                          <a:spcPts val="0"/>
                        </a:spcAft>
                      </a:pPr>
                      <a:r>
                        <a:rPr lang="ar-SA" sz="1100" b="1" kern="1200" dirty="0">
                          <a:solidFill>
                            <a:schemeClr val="dk1"/>
                          </a:solidFill>
                          <a:effectLst>
                            <a:outerShdw blurRad="38100" dist="38100" dir="2700000" algn="tl">
                              <a:srgbClr val="000000">
                                <a:alpha val="43137"/>
                              </a:srgbClr>
                            </a:outerShdw>
                          </a:effectLst>
                          <a:latin typeface="+mn-lt"/>
                          <a:ea typeface="+mn-ea"/>
                          <a:cs typeface="+mn-cs"/>
                        </a:rPr>
                        <a:t>المضاف من الأسر</a:t>
                      </a:r>
                      <a:endParaRPr lang="en-US" sz="11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a:txBody>
                    <a:bodyPr/>
                    <a:lstStyle/>
                    <a:p>
                      <a:pPr rtl="1"/>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b="1" kern="1200" dirty="0">
                          <a:solidFill>
                            <a:schemeClr val="dk1"/>
                          </a:solidFill>
                          <a:latin typeface="Times New Roman"/>
                          <a:ea typeface="Times New Roman"/>
                          <a:cs typeface="Simplified Arabic"/>
                        </a:rPr>
                        <a:t>2126</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b="1" kern="1200" dirty="0">
                          <a:solidFill>
                            <a:schemeClr val="dk1"/>
                          </a:solidFill>
                          <a:latin typeface="Times New Roman"/>
                          <a:ea typeface="Times New Roman"/>
                          <a:cs typeface="Simplified Arabic"/>
                        </a:rPr>
                        <a:t>4310</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b="1" kern="1200" dirty="0">
                          <a:solidFill>
                            <a:schemeClr val="dk1"/>
                          </a:solidFill>
                          <a:latin typeface="Times New Roman"/>
                          <a:ea typeface="Times New Roman"/>
                          <a:cs typeface="Simplified Arabic"/>
                        </a:rPr>
                        <a:t>5217</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b="1" kern="1200" dirty="0">
                          <a:solidFill>
                            <a:schemeClr val="dk1"/>
                          </a:solidFill>
                          <a:latin typeface="Times New Roman"/>
                          <a:ea typeface="Times New Roman"/>
                          <a:cs typeface="Simplified Arabic"/>
                        </a:rPr>
                        <a:t>6343</a:t>
                      </a:r>
                      <a:endParaRPr lang="en-US" sz="1100" b="1" kern="1200" dirty="0">
                        <a:solidFill>
                          <a:schemeClr val="dk1"/>
                        </a:solidFill>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1100" b="1" kern="1200" dirty="0">
                          <a:solidFill>
                            <a:schemeClr val="dk1"/>
                          </a:solidFill>
                          <a:latin typeface="Times New Roman"/>
                          <a:ea typeface="Times New Roman"/>
                          <a:cs typeface="Simplified Arabic"/>
                        </a:rPr>
                        <a:t>17996</a:t>
                      </a:r>
                      <a:endParaRPr lang="en-US" sz="1100" b="1" kern="1200" dirty="0">
                        <a:solidFill>
                          <a:schemeClr val="dk1"/>
                        </a:solidFill>
                        <a:latin typeface="Times New Roman"/>
                        <a:ea typeface="Times New Roman"/>
                        <a:cs typeface="Simplified Arabic"/>
                      </a:endParaRPr>
                    </a:p>
                  </a:txBody>
                  <a:tcPr marL="68580" marR="68580" marT="0" marB="0" anchor="ctr"/>
                </a:tc>
              </a:tr>
            </a:tbl>
          </a:graphicData>
        </a:graphic>
      </p:graphicFrame>
      <p:sp>
        <p:nvSpPr>
          <p:cNvPr id="30" name="Rectangle 225"/>
          <p:cNvSpPr>
            <a:spLocks noChangeArrowheads="1"/>
          </p:cNvSpPr>
          <p:nvPr/>
        </p:nvSpPr>
        <p:spPr bwMode="auto">
          <a:xfrm>
            <a:off x="4343400" y="1617025"/>
            <a:ext cx="4343400" cy="307777"/>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rtl="1" fontAlgn="base">
              <a:spcBef>
                <a:spcPct val="0"/>
              </a:spcBef>
              <a:spcAft>
                <a:spcPct val="0"/>
              </a:spcAft>
              <a:defRPr/>
            </a:pPr>
            <a:r>
              <a:rPr lang="ar-EG" sz="1400" b="1" dirty="0" smtClean="0"/>
              <a:t>البديل السكانى المرجح للمدينة عام 2027</a:t>
            </a:r>
            <a:endParaRPr lang="ar-EG" sz="14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slide(fromTop)">
                                      <p:cBhvr>
                                        <p:cTn id="15" dur="1000"/>
                                        <p:tgtEl>
                                          <p:spTgt spid="25"/>
                                        </p:tgtEl>
                                      </p:cBhvr>
                                    </p:animEffect>
                                  </p:childTnLst>
                                </p:cTn>
                              </p:par>
                            </p:childTnLst>
                          </p:cTn>
                        </p:par>
                        <p:par>
                          <p:cTn id="16" fill="hold">
                            <p:stCondLst>
                              <p:cond delay="2500"/>
                            </p:stCondLst>
                            <p:childTnLst>
                              <p:par>
                                <p:cTn id="17" presetID="18" presetClass="entr" presetSubtype="12"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strips(downLeft)">
                                      <p:cBhvr>
                                        <p:cTn id="19" dur="1000"/>
                                        <p:tgtEl>
                                          <p:spTgt spid="28"/>
                                        </p:tgtEl>
                                      </p:cBhvr>
                                    </p:animEffect>
                                  </p:childTnLst>
                                </p:cTn>
                              </p:par>
                            </p:childTnLst>
                          </p:cTn>
                        </p:par>
                        <p:par>
                          <p:cTn id="20" fill="hold">
                            <p:stCondLst>
                              <p:cond delay="3500"/>
                            </p:stCondLst>
                            <p:childTnLst>
                              <p:par>
                                <p:cTn id="21" presetID="29" presetClass="entr" presetSubtype="0"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1000" fill="hold"/>
                                        <p:tgtEl>
                                          <p:spTgt spid="26"/>
                                        </p:tgtEl>
                                        <p:attrNameLst>
                                          <p:attrName>ppt_x</p:attrName>
                                        </p:attrNameLst>
                                      </p:cBhvr>
                                      <p:tavLst>
                                        <p:tav tm="0">
                                          <p:val>
                                            <p:strVal val="#ppt_x-.2"/>
                                          </p:val>
                                        </p:tav>
                                        <p:tav tm="100000">
                                          <p:val>
                                            <p:strVal val="#ppt_x"/>
                                          </p:val>
                                        </p:tav>
                                      </p:tavLst>
                                    </p:anim>
                                    <p:anim calcmode="lin" valueType="num">
                                      <p:cBhvr>
                                        <p:cTn id="2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6"/>
                                        </p:tgtEl>
                                      </p:cBhvr>
                                    </p:animEffect>
                                  </p:childTnLst>
                                </p:cTn>
                              </p:par>
                            </p:childTnLst>
                          </p:cTn>
                        </p:par>
                        <p:par>
                          <p:cTn id="26" fill="hold">
                            <p:stCondLst>
                              <p:cond delay="4500"/>
                            </p:stCondLst>
                            <p:childTnLst>
                              <p:par>
                                <p:cTn id="27" presetID="29" presetClass="entr" presetSubtype="0"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p:cTn id="29" dur="1000" fill="hold"/>
                                        <p:tgtEl>
                                          <p:spTgt spid="29"/>
                                        </p:tgtEl>
                                        <p:attrNameLst>
                                          <p:attrName>ppt_x</p:attrName>
                                        </p:attrNameLst>
                                      </p:cBhvr>
                                      <p:tavLst>
                                        <p:tav tm="0">
                                          <p:val>
                                            <p:strVal val="#ppt_x-.2"/>
                                          </p:val>
                                        </p:tav>
                                        <p:tav tm="100000">
                                          <p:val>
                                            <p:strVal val="#ppt_x"/>
                                          </p:val>
                                        </p:tav>
                                      </p:tavLst>
                                    </p:anim>
                                    <p:anim calcmode="lin" valueType="num">
                                      <p:cBhvr>
                                        <p:cTn id="30"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9"/>
                                        </p:tgtEl>
                                      </p:cBhvr>
                                    </p:animEffect>
                                  </p:childTnLst>
                                </p:cTn>
                              </p:par>
                            </p:childTnLst>
                          </p:cTn>
                        </p:par>
                        <p:par>
                          <p:cTn id="32" fill="hold">
                            <p:stCondLst>
                              <p:cond delay="5500"/>
                            </p:stCondLst>
                            <p:childTnLst>
                              <p:par>
                                <p:cTn id="33" presetID="18" presetClass="entr" presetSubtype="12"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Left)">
                                      <p:cBhvr>
                                        <p:cTn id="35" dur="1000"/>
                                        <p:tgtEl>
                                          <p:spTgt spid="16"/>
                                        </p:tgtEl>
                                      </p:cBhvr>
                                    </p:animEffect>
                                  </p:childTnLst>
                                </p:cTn>
                              </p:par>
                            </p:childTnLst>
                          </p:cTn>
                        </p:par>
                        <p:par>
                          <p:cTn id="36" fill="hold">
                            <p:stCondLst>
                              <p:cond delay="6500"/>
                            </p:stCondLst>
                            <p:childTnLst>
                              <p:par>
                                <p:cTn id="37" presetID="29"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ppt_x</p:attrName>
                                        </p:attrNameLst>
                                      </p:cBhvr>
                                      <p:tavLst>
                                        <p:tav tm="0">
                                          <p:val>
                                            <p:strVal val="#ppt_x-.2"/>
                                          </p:val>
                                        </p:tav>
                                        <p:tav tm="100000">
                                          <p:val>
                                            <p:strVal val="#ppt_x"/>
                                          </p:val>
                                        </p:tav>
                                      </p:tavLst>
                                    </p:anim>
                                    <p:anim calcmode="lin" valueType="num">
                                      <p:cBhvr>
                                        <p:cTn id="40"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7"/>
                                        </p:tgtEl>
                                      </p:cBhvr>
                                    </p:animEffect>
                                  </p:childTnLst>
                                </p:cTn>
                              </p:par>
                            </p:childTnLst>
                          </p:cTn>
                        </p:par>
                        <p:par>
                          <p:cTn id="42" fill="hold">
                            <p:stCondLst>
                              <p:cond delay="7500"/>
                            </p:stCondLst>
                            <p:childTnLst>
                              <p:par>
                                <p:cTn id="43" presetID="2" presetClass="entr" presetSubtype="8"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1000" fill="hold"/>
                                        <p:tgtEl>
                                          <p:spTgt spid="20"/>
                                        </p:tgtEl>
                                        <p:attrNameLst>
                                          <p:attrName>ppt_x</p:attrName>
                                        </p:attrNameLst>
                                      </p:cBhvr>
                                      <p:tavLst>
                                        <p:tav tm="0">
                                          <p:val>
                                            <p:strVal val="0-#ppt_w/2"/>
                                          </p:val>
                                        </p:tav>
                                        <p:tav tm="100000">
                                          <p:val>
                                            <p:strVal val="#ppt_x"/>
                                          </p:val>
                                        </p:tav>
                                      </p:tavLst>
                                    </p:anim>
                                    <p:anim calcmode="lin" valueType="num">
                                      <p:cBhvr additive="base">
                                        <p:cTn id="46" dur="1000" fill="hold"/>
                                        <p:tgtEl>
                                          <p:spTgt spid="20"/>
                                        </p:tgtEl>
                                        <p:attrNameLst>
                                          <p:attrName>ppt_y</p:attrName>
                                        </p:attrNameLst>
                                      </p:cBhvr>
                                      <p:tavLst>
                                        <p:tav tm="0">
                                          <p:val>
                                            <p:strVal val="#ppt_y"/>
                                          </p:val>
                                        </p:tav>
                                        <p:tav tm="100000">
                                          <p:val>
                                            <p:strVal val="#ppt_y"/>
                                          </p:val>
                                        </p:tav>
                                      </p:tavLst>
                                    </p:anim>
                                  </p:childTnLst>
                                </p:cTn>
                              </p:par>
                            </p:childTnLst>
                          </p:cTn>
                        </p:par>
                        <p:par>
                          <p:cTn id="47" fill="hold">
                            <p:stCondLst>
                              <p:cond delay="8500"/>
                            </p:stCondLst>
                            <p:childTnLst>
                              <p:par>
                                <p:cTn id="48" presetID="10"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4" grpId="0"/>
      <p:bldP spid="25" grpId="0" animBg="1"/>
      <p:bldP spid="28"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1928135"/>
            <a:ext cx="4478337" cy="2585323"/>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50" dirty="0" smtClean="0"/>
              <a:t>وجود ثلاث احياء ادارية بالمدينة مما يسهل من ادارة كل حى على حده. </a:t>
            </a:r>
            <a:endParaRPr lang="en-US" sz="1350" dirty="0" smtClean="0"/>
          </a:p>
          <a:p>
            <a:pPr lvl="0" algn="r" rtl="1">
              <a:buFont typeface="Arial" pitchFamily="34" charset="0"/>
              <a:buChar char="•"/>
            </a:pPr>
            <a:r>
              <a:rPr lang="ar-EG" sz="1350" dirty="0" smtClean="0"/>
              <a:t>تمكين وتشجيع مشاركة المرأة فى كافة مؤسسات ومنظمات المجتمع المدنى </a:t>
            </a:r>
            <a:endParaRPr lang="en-US" sz="1350" dirty="0" smtClean="0"/>
          </a:p>
          <a:p>
            <a:pPr lvl="0" algn="r" rtl="1">
              <a:buFont typeface="Arial" pitchFamily="34" charset="0"/>
              <a:buChar char="•"/>
            </a:pPr>
            <a:r>
              <a:rPr lang="ar-EG" sz="1350" dirty="0" smtClean="0"/>
              <a:t>الاستفادة من وجود مصادر لتمويل المشروعات  في رفع كفاءة الخدمات .</a:t>
            </a:r>
            <a:endParaRPr lang="en-US" sz="1350" dirty="0" smtClean="0"/>
          </a:p>
          <a:p>
            <a:pPr lvl="0" algn="r" rtl="1">
              <a:buFont typeface="Arial" pitchFamily="34" charset="0"/>
              <a:buChar char="•"/>
            </a:pPr>
            <a:r>
              <a:rPr lang="ar-EG" sz="1350" dirty="0" smtClean="0"/>
              <a:t>تحسين كفاءة وخبرات الكوادر الفنية المسئولة عن اجهزة العمران بالمدينة</a:t>
            </a:r>
            <a:endParaRPr lang="en-US" sz="1350" dirty="0" smtClean="0"/>
          </a:p>
          <a:p>
            <a:pPr lvl="0" algn="r" rtl="1">
              <a:buFont typeface="Arial" pitchFamily="34" charset="0"/>
              <a:buChar char="•"/>
            </a:pPr>
            <a:r>
              <a:rPr lang="en-US" sz="1350" dirty="0" smtClean="0"/>
              <a:t> </a:t>
            </a:r>
            <a:r>
              <a:rPr lang="ar-EG" sz="1350" dirty="0" smtClean="0"/>
              <a:t>إستغلال الأراضى الفضاء والجيوب الزراعية فى عمليات التنمية العمرانية المستقبلية.</a:t>
            </a:r>
            <a:endParaRPr lang="en-US" sz="1350" dirty="0" smtClean="0"/>
          </a:p>
          <a:p>
            <a:pPr lvl="0" algn="r" rtl="1">
              <a:buFont typeface="Arial" pitchFamily="34" charset="0"/>
              <a:buChar char="•"/>
            </a:pPr>
            <a:r>
              <a:rPr lang="ar-EG" sz="1350" dirty="0" smtClean="0"/>
              <a:t>الاستفادة من جهود الدولة في تحديد الحيز العمراني للحد من الامتداد على الاراضي الزراعية. </a:t>
            </a:r>
            <a:endParaRPr lang="en-US" sz="1350" dirty="0" smtClean="0"/>
          </a:p>
          <a:p>
            <a:pPr lvl="0" algn="r" rtl="1">
              <a:buFont typeface="Arial" pitchFamily="34" charset="0"/>
              <a:buChar char="•"/>
            </a:pPr>
            <a:r>
              <a:rPr lang="ar-EG" sz="1350" dirty="0" smtClean="0"/>
              <a:t>تحقيق الربط بين أجزاء الكتلة العمرانية للمدينة مع تحقيق التناغم بين الإستعمالات المختلفة.</a:t>
            </a:r>
            <a:endParaRPr lang="en-US" sz="1350" dirty="0" smtClean="0"/>
          </a:p>
          <a:p>
            <a:pPr lvl="0" algn="r" rtl="1">
              <a:buFont typeface="Arial" pitchFamily="34" charset="0"/>
              <a:buChar char="•"/>
            </a:pPr>
            <a:r>
              <a:rPr lang="ar-EG" sz="1350" dirty="0" smtClean="0"/>
              <a:t>تفعيل الدور الإجتماعى فى الحفاظ على البيئة. </a:t>
            </a:r>
            <a:endParaRPr lang="en-US" sz="1350" dirty="0" smtClean="0"/>
          </a:p>
          <a:p>
            <a:pPr lvl="0" algn="r" rtl="1">
              <a:buFont typeface="Arial" pitchFamily="34" charset="0"/>
              <a:buChar char="•"/>
            </a:pPr>
            <a:r>
              <a:rPr lang="ar-EG" sz="1350" dirty="0" smtClean="0"/>
              <a:t>تحسين البيئة العمرانية .</a:t>
            </a:r>
            <a:endParaRPr lang="en-US" sz="135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61100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93663" y="1932296"/>
            <a:ext cx="4478337" cy="2246769"/>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50" dirty="0" smtClean="0"/>
              <a:t>تطوير المناطق المتدهورة عمرانيا بقلب المدينة . </a:t>
            </a:r>
            <a:endParaRPr lang="en-US" sz="1350" dirty="0" smtClean="0"/>
          </a:p>
          <a:p>
            <a:pPr lvl="0" algn="r" rtl="1">
              <a:buFont typeface="Arial" pitchFamily="34" charset="0"/>
              <a:buChar char="•"/>
            </a:pPr>
            <a:r>
              <a:rPr lang="ar-EG" sz="1350" dirty="0" smtClean="0"/>
              <a:t>تحسين الهيكل العمراني بالمناطق الغير مخططة بالمدينة .</a:t>
            </a:r>
            <a:endParaRPr lang="en-US" sz="1350" dirty="0" smtClean="0"/>
          </a:p>
          <a:p>
            <a:pPr lvl="0" algn="r" rtl="1">
              <a:buFont typeface="Arial" pitchFamily="34" charset="0"/>
              <a:buChar char="•"/>
            </a:pPr>
            <a:r>
              <a:rPr lang="ar-EG" sz="1350" dirty="0" smtClean="0"/>
              <a:t>الأستفادة من موقع المدينة على نهر النيل والذي يحقق الرؤيا السياحية ويحقق الفكر الخدمي للمدينة.</a:t>
            </a:r>
            <a:endParaRPr lang="en-US" sz="1350" dirty="0" smtClean="0"/>
          </a:p>
          <a:p>
            <a:pPr lvl="0" algn="r" rtl="1">
              <a:buFont typeface="Arial" pitchFamily="34" charset="0"/>
              <a:buChar char="•"/>
            </a:pPr>
            <a:r>
              <a:rPr lang="ar-EG" sz="1350" dirty="0" smtClean="0"/>
              <a:t>الحفاظ على البيئة العمرانية وتقليل نسب التلوث بها .</a:t>
            </a:r>
            <a:endParaRPr lang="en-US" sz="1350" dirty="0" smtClean="0"/>
          </a:p>
          <a:p>
            <a:pPr lvl="0" algn="r" rtl="1">
              <a:buFont typeface="Arial" pitchFamily="34" charset="0"/>
              <a:buChar char="•"/>
            </a:pPr>
            <a:r>
              <a:rPr lang="ar-EG" sz="1350" dirty="0" smtClean="0"/>
              <a:t>رفع كفاءة واستغلال الخدمات القائمة مع التركيز على المناطق الاكثر فقراً فى الانشطة والخدمات.</a:t>
            </a:r>
            <a:endParaRPr lang="en-US" sz="1350" dirty="0" smtClean="0"/>
          </a:p>
          <a:p>
            <a:pPr lvl="0" algn="r" rtl="1">
              <a:buFont typeface="Arial" pitchFamily="34" charset="0"/>
              <a:buChar char="•"/>
            </a:pPr>
            <a:r>
              <a:rPr lang="ar-EG" sz="1350" dirty="0" smtClean="0"/>
              <a:t>وجود حافز للنمو العمراني وهو المحور العرضي المقترح الشيخ فضل والذي يمر جنوب المدينة.</a:t>
            </a:r>
            <a:endParaRPr lang="en-US" sz="1350" dirty="0" smtClean="0"/>
          </a:p>
          <a:p>
            <a:pPr lvl="0" algn="r" rtl="1">
              <a:buFont typeface="Arial" pitchFamily="34" charset="0"/>
              <a:buChar char="•"/>
            </a:pPr>
            <a:r>
              <a:rPr lang="ar-EG" sz="1350" dirty="0" smtClean="0"/>
              <a:t>تدعيم الاطار المؤسسي في الادارات المختلفة المعنية بادارة العمران</a:t>
            </a:r>
            <a:endParaRPr lang="en-US" sz="1350" dirty="0"/>
          </a:p>
        </p:txBody>
      </p:sp>
      <p:sp>
        <p:nvSpPr>
          <p:cNvPr id="29" name="Rectangle 225"/>
          <p:cNvSpPr>
            <a:spLocks noChangeArrowheads="1"/>
          </p:cNvSpPr>
          <p:nvPr/>
        </p:nvSpPr>
        <p:spPr bwMode="auto">
          <a:xfrm>
            <a:off x="457200" y="161100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2" name="Rectangle 225"/>
          <p:cNvSpPr>
            <a:spLocks noChangeArrowheads="1"/>
          </p:cNvSpPr>
          <p:nvPr/>
        </p:nvSpPr>
        <p:spPr bwMode="auto">
          <a:xfrm>
            <a:off x="228600" y="1219200"/>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4-3 </a:t>
            </a:r>
            <a:r>
              <a:rPr lang="ar-EG" b="1" dirty="0" smtClean="0">
                <a:solidFill>
                  <a:schemeClr val="bg1">
                    <a:lumMod val="95000"/>
                  </a:schemeClr>
                </a:solidFill>
                <a:latin typeface="+mj-lt"/>
                <a:ea typeface="+mj-ea"/>
                <a:cs typeface="+mj-cs"/>
              </a:rPr>
              <a:t>قطاع العمران</a:t>
            </a:r>
            <a:endParaRPr lang="en-US" b="1" dirty="0" smtClean="0">
              <a:solidFill>
                <a:schemeClr val="bg1">
                  <a:lumMod val="95000"/>
                </a:schemeClr>
              </a:solidFill>
              <a:latin typeface="+mj-lt"/>
              <a:ea typeface="+mj-ea"/>
              <a:cs typeface="+mj-cs"/>
            </a:endParaRPr>
          </a:p>
        </p:txBody>
      </p:sp>
      <p:sp>
        <p:nvSpPr>
          <p:cNvPr id="24" name="Rectangle 204"/>
          <p:cNvSpPr>
            <a:spLocks noChangeArrowheads="1"/>
          </p:cNvSpPr>
          <p:nvPr/>
        </p:nvSpPr>
        <p:spPr bwMode="auto">
          <a:xfrm>
            <a:off x="4567855" y="4828992"/>
            <a:ext cx="4478337" cy="2031325"/>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عدم وضوح الحدود الخاصة بالشياخات بالمدينة وعدم وجود رقابة ادارية عليها</a:t>
            </a:r>
            <a:endParaRPr lang="en-US" sz="1400" dirty="0" smtClean="0"/>
          </a:p>
          <a:p>
            <a:pPr lvl="0" algn="r" rtl="1">
              <a:buFont typeface="Arial" pitchFamily="34" charset="0"/>
              <a:buChar char="•"/>
            </a:pPr>
            <a:r>
              <a:rPr lang="ar-EG" sz="1400" dirty="0" smtClean="0"/>
              <a:t>عدم وجود امكانية للمجتمع المدنى للمشاركة وابداء الرأى فى وضع الميزانيات الخاصة بالمدينة </a:t>
            </a:r>
            <a:endParaRPr lang="en-US" sz="1400" dirty="0" smtClean="0"/>
          </a:p>
          <a:p>
            <a:pPr lvl="0" algn="r" rtl="1">
              <a:buFont typeface="Arial" pitchFamily="34" charset="0"/>
              <a:buChar char="•"/>
            </a:pPr>
            <a:r>
              <a:rPr lang="ar-EG" sz="1400" dirty="0" smtClean="0"/>
              <a:t>عدم وجود سلطة رقابية للمجلس الشعبى المحلى على الاجهزة الادارية بالمدينة </a:t>
            </a:r>
            <a:endParaRPr lang="en-US" sz="1400" dirty="0" smtClean="0"/>
          </a:p>
          <a:p>
            <a:pPr lvl="0" algn="r" rtl="1">
              <a:buFont typeface="Arial" pitchFamily="34" charset="0"/>
              <a:buChar char="•"/>
            </a:pPr>
            <a:r>
              <a:rPr lang="ar-EG" sz="1400" dirty="0" smtClean="0"/>
              <a:t>ضعف الكوادر الفنية والادارية باجهزة المدينة وغياب المتابعة </a:t>
            </a:r>
            <a:endParaRPr lang="en-US" sz="1400" dirty="0" smtClean="0"/>
          </a:p>
          <a:p>
            <a:pPr lvl="0" algn="r" rtl="1">
              <a:buFont typeface="Arial" pitchFamily="34" charset="0"/>
              <a:buChar char="•"/>
            </a:pPr>
            <a:r>
              <a:rPr lang="ar-EG" sz="1400" dirty="0" smtClean="0"/>
              <a:t>عدم وجود كوادر شابة بالمجلس مدربه على تحمل المسئولية . </a:t>
            </a:r>
            <a:endParaRPr lang="en-US" sz="1400" dirty="0" smtClean="0"/>
          </a:p>
          <a:p>
            <a:pPr lvl="0" algn="r" rtl="1">
              <a:buFont typeface="Arial" pitchFamily="34" charset="0"/>
              <a:buChar char="•"/>
            </a:pPr>
            <a:r>
              <a:rPr lang="ar-EG" sz="1400" dirty="0" smtClean="0"/>
              <a:t>عدم وجود تفعيل للقوانين والتشريعات بالاجهزة الادارية والعمرانية بالمدينة </a:t>
            </a:r>
            <a:endParaRPr lang="en-US" sz="1400" dirty="0"/>
          </a:p>
        </p:txBody>
      </p:sp>
      <p:sp>
        <p:nvSpPr>
          <p:cNvPr id="25" name="Rectangle 225"/>
          <p:cNvSpPr>
            <a:spLocks noChangeArrowheads="1"/>
          </p:cNvSpPr>
          <p:nvPr/>
        </p:nvSpPr>
        <p:spPr bwMode="auto">
          <a:xfrm>
            <a:off x="4876800" y="44958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31" name="Rectangle 225"/>
          <p:cNvSpPr>
            <a:spLocks noChangeArrowheads="1"/>
          </p:cNvSpPr>
          <p:nvPr/>
        </p:nvSpPr>
        <p:spPr bwMode="auto">
          <a:xfrm>
            <a:off x="465160" y="417089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قصيرة المدي</a:t>
            </a:r>
            <a:endParaRPr lang="en-US" sz="1600" b="1" dirty="0" smtClean="0">
              <a:solidFill>
                <a:schemeClr val="bg1">
                  <a:lumMod val="95000"/>
                </a:schemeClr>
              </a:solidFill>
            </a:endParaRPr>
          </a:p>
        </p:txBody>
      </p:sp>
      <p:sp>
        <p:nvSpPr>
          <p:cNvPr id="32" name="Rectangle 204"/>
          <p:cNvSpPr>
            <a:spLocks noChangeArrowheads="1"/>
          </p:cNvSpPr>
          <p:nvPr/>
        </p:nvSpPr>
        <p:spPr bwMode="auto">
          <a:xfrm>
            <a:off x="80015" y="4495800"/>
            <a:ext cx="4478337" cy="2246769"/>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a:buFont typeface="Arial" pitchFamily="34" charset="0"/>
              <a:buChar char="•"/>
            </a:pPr>
            <a:r>
              <a:rPr lang="ar-EG" sz="1400" dirty="0" smtClean="0"/>
              <a:t> تطوير الاجهزة الادارية بالمدينة وتزويدها باحدث انواع التكنولوجيا للوقوف بشكل سريع على جميع انواع المخالفات بالمدينة . </a:t>
            </a:r>
            <a:endParaRPr lang="en-US" sz="1400" dirty="0" smtClean="0"/>
          </a:p>
          <a:p>
            <a:pPr algn="r" rtl="1">
              <a:buFont typeface="Arial" pitchFamily="34" charset="0"/>
              <a:buChar char="•"/>
            </a:pPr>
            <a:r>
              <a:rPr lang="ar-EG" sz="1400" dirty="0" smtClean="0"/>
              <a:t> تفعيل القوانين والتشريعات واعطاء الفرصة للاجهزة الادارية لتنفيذ القوانين مع وجود سلطات لمتلبعة و تنفيذ هذه القرارات. </a:t>
            </a:r>
            <a:endParaRPr lang="en-US" sz="1400" dirty="0" smtClean="0"/>
          </a:p>
          <a:p>
            <a:pPr algn="r" rtl="1">
              <a:buFont typeface="Arial" pitchFamily="34" charset="0"/>
              <a:buChar char="•"/>
            </a:pPr>
            <a:r>
              <a:rPr lang="ar-EG" sz="1400" dirty="0" smtClean="0"/>
              <a:t> العمل على وجود متابعة دورية من الاجهزة الادارية بالمحافظة على الاجهزة الادارية بالمدينة ومحاولة التواصل لحل المشكلات الادارية ووضع الخطط والسياسات لتطويرها .</a:t>
            </a:r>
            <a:endParaRPr lang="en-US" sz="1400" dirty="0" smtClean="0"/>
          </a:p>
          <a:p>
            <a:pPr algn="r" rtl="1">
              <a:buFont typeface="Arial" pitchFamily="34" charset="0"/>
              <a:buChar char="•"/>
            </a:pPr>
            <a:r>
              <a:rPr lang="ar-EG" sz="1400" dirty="0" smtClean="0"/>
              <a:t> وضع تسهيلات جيدة للسكان من خلال ضم الاراضى الملاصقة للحيز العمرانى الحالى داخل حدود الحيز العمرانى المقترح مع الاخذ فى الاعتبار استقطاع اجزاء من هذه الاراضى لتوطين الخدمات المختلفة.</a:t>
            </a:r>
            <a:endParaRPr lang="en-US"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500"/>
                                        <p:tgtEl>
                                          <p:spTgt spid="22"/>
                                        </p:tgtEl>
                                      </p:cBhvr>
                                    </p:animEffect>
                                  </p:childTnLst>
                                </p:cTn>
                              </p:par>
                            </p:childTnLst>
                          </p:cTn>
                        </p:par>
                        <p:par>
                          <p:cTn id="8" fill="hold">
                            <p:stCondLst>
                              <p:cond delay="10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20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5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30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500"/>
                            </p:stCondLst>
                            <p:childTnLst>
                              <p:par>
                                <p:cTn id="29" presetID="1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40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500"/>
                            </p:stCondLst>
                            <p:childTnLst>
                              <p:par>
                                <p:cTn id="37" presetID="12" presetClass="entr" presetSubtype="1"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slide(fromTop)">
                                      <p:cBhvr>
                                        <p:cTn id="3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2" grpId="0" animBg="1"/>
      <p:bldP spid="24" grpId="0" animBg="1"/>
      <p:bldP spid="25"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2700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قصيرة المدي</a:t>
            </a:r>
            <a:endParaRPr lang="en-US" sz="1600" b="1" dirty="0" smtClean="0">
              <a:solidFill>
                <a:schemeClr val="bg1">
                  <a:lumMod val="95000"/>
                </a:schemeClr>
              </a:solidFill>
            </a:endParaRPr>
          </a:p>
        </p:txBody>
      </p:sp>
      <p:sp>
        <p:nvSpPr>
          <p:cNvPr id="14" name="Rectangle 204"/>
          <p:cNvSpPr>
            <a:spLocks noChangeArrowheads="1"/>
          </p:cNvSpPr>
          <p:nvPr/>
        </p:nvSpPr>
        <p:spPr bwMode="auto">
          <a:xfrm>
            <a:off x="4343400" y="1578592"/>
            <a:ext cx="4800601" cy="5262979"/>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a:buFont typeface="Arial" pitchFamily="34" charset="0"/>
              <a:buChar char="•"/>
            </a:pPr>
            <a:r>
              <a:rPr lang="ar-EG" sz="1400" dirty="0" smtClean="0"/>
              <a:t>توفير الموارد المالية لاجهزة المدينة لشراء اراضى داخل المدينة لعمل مشروعات تنموية فى مختلف المجالات .</a:t>
            </a:r>
            <a:endParaRPr lang="en-US" sz="1400" dirty="0" smtClean="0"/>
          </a:p>
          <a:p>
            <a:pPr algn="r" rtl="1">
              <a:buFont typeface="Arial" pitchFamily="34" charset="0"/>
              <a:buChar char="•"/>
            </a:pPr>
            <a:r>
              <a:rPr lang="ar-EG" sz="1400" dirty="0" smtClean="0"/>
              <a:t> رفع قدرات الجهات المتعاملة مع المناطق  المتدهورة والغير امنة فى ظل اعداد المخططات التفصيلية الجديدة لتلك المناطق .</a:t>
            </a:r>
            <a:endParaRPr lang="en-US" sz="1400" dirty="0" smtClean="0"/>
          </a:p>
          <a:p>
            <a:pPr algn="r" rtl="1">
              <a:buFont typeface="Arial" pitchFamily="34" charset="0"/>
              <a:buChar char="•"/>
            </a:pPr>
            <a:r>
              <a:rPr lang="ar-EG" sz="1400" dirty="0" smtClean="0"/>
              <a:t> </a:t>
            </a:r>
            <a:r>
              <a:rPr lang="ar-SA" sz="1400" dirty="0" smtClean="0"/>
              <a:t>تحسين البيئة العمرانية من خلال ( ازالة المبانى المتهالكة – استغلال امكانيات التكثيف الراسى</a:t>
            </a:r>
            <a:r>
              <a:rPr lang="en-US" sz="1400" dirty="0" smtClean="0"/>
              <a:t>(</a:t>
            </a:r>
            <a:r>
              <a:rPr lang="ar-SA" sz="1400" dirty="0" smtClean="0"/>
              <a:t> .</a:t>
            </a:r>
            <a:endParaRPr lang="en-US" sz="1400" dirty="0" smtClean="0"/>
          </a:p>
          <a:p>
            <a:pPr algn="r" rtl="1">
              <a:buFont typeface="Arial" pitchFamily="34" charset="0"/>
              <a:buChar char="•"/>
            </a:pPr>
            <a:r>
              <a:rPr lang="ar-EG" sz="1400" dirty="0" smtClean="0"/>
              <a:t> رفع قدرات وكفاءة الجهات المتعاملة مع المناطق المتدهورة وتحديث بيانات المدينة </a:t>
            </a:r>
            <a:endParaRPr lang="en-US" sz="1400" dirty="0" smtClean="0"/>
          </a:p>
          <a:p>
            <a:pPr algn="r" rtl="1">
              <a:buFont typeface="Arial" pitchFamily="34" charset="0"/>
              <a:buChar char="•"/>
            </a:pPr>
            <a:r>
              <a:rPr lang="ar-EG" sz="1400" dirty="0" smtClean="0"/>
              <a:t> الاسراع من وضع المخطط الاستراتيجي للمدينة لتحديد مدى الاولويات والمشاريع التي تحتاجها المدينة وتجهيز الدعم المادي لها للوصول الى التنمية المطلوبة للمدينة .</a:t>
            </a:r>
            <a:endParaRPr lang="en-US" sz="1400" dirty="0" smtClean="0"/>
          </a:p>
          <a:p>
            <a:pPr algn="r" rtl="1">
              <a:buFont typeface="Arial" pitchFamily="34" charset="0"/>
              <a:buChar char="•"/>
            </a:pPr>
            <a:r>
              <a:rPr lang="ar-EG" sz="1400" dirty="0" smtClean="0"/>
              <a:t> الاعتماد على االجهود الذاتية والجمعيات الاهلية فى تطوير المدينة وتقليل العبأ على الدولة .  </a:t>
            </a:r>
            <a:endParaRPr lang="en-US" sz="1400" dirty="0" smtClean="0"/>
          </a:p>
          <a:p>
            <a:pPr algn="r" rtl="1">
              <a:buFont typeface="Arial" pitchFamily="34" charset="0"/>
              <a:buChar char="•"/>
            </a:pPr>
            <a:r>
              <a:rPr lang="ar-EG" sz="1400" dirty="0" smtClean="0"/>
              <a:t> العمل على تحفيز مشاركة الأطراف ذات الصلة لبلورة الرؤية الإستراتيجية لتنمية المدينة .</a:t>
            </a:r>
            <a:endParaRPr lang="en-US" sz="1400" dirty="0" smtClean="0"/>
          </a:p>
          <a:p>
            <a:pPr algn="r" rtl="1">
              <a:buFont typeface="Arial" pitchFamily="34" charset="0"/>
              <a:buChar char="•"/>
            </a:pPr>
            <a:r>
              <a:rPr lang="ar-EG" sz="1400" dirty="0" smtClean="0"/>
              <a:t> العمل على دعم الإدارة المحلية بقاعدة بيانات محدثة وبناء القدرات في مجال الحكم الحضري .</a:t>
            </a:r>
            <a:endParaRPr lang="en-US" sz="1400" dirty="0" smtClean="0"/>
          </a:p>
          <a:p>
            <a:pPr algn="r" rtl="1">
              <a:buFont typeface="Arial" pitchFamily="34" charset="0"/>
              <a:buChar char="•"/>
            </a:pPr>
            <a:r>
              <a:rPr lang="ar-EG" sz="1400" dirty="0" smtClean="0"/>
              <a:t> توفير الموارد بجميع الاشكال للاسر الفقيرة وخصوصا التى تعولها المرأة. </a:t>
            </a:r>
            <a:endParaRPr lang="en-US" sz="1400" dirty="0" smtClean="0"/>
          </a:p>
          <a:p>
            <a:pPr algn="r" rtl="1">
              <a:buFont typeface="Arial" pitchFamily="34" charset="0"/>
              <a:buChar char="•"/>
            </a:pPr>
            <a:r>
              <a:rPr lang="ar-EG" sz="1400" dirty="0" smtClean="0"/>
              <a:t> تفعيل دور ادارة البيئة وزيادة كفائتها والفعالية المطلوبة منها وذلك من خلال الدورات التدريبية وامدادها بالمعدات واجهزة القياس .</a:t>
            </a:r>
            <a:endParaRPr lang="en-US" sz="1400" dirty="0" smtClean="0"/>
          </a:p>
          <a:p>
            <a:pPr algn="r" rtl="1">
              <a:buFont typeface="Arial" pitchFamily="34" charset="0"/>
              <a:buChar char="•"/>
            </a:pPr>
            <a:r>
              <a:rPr lang="ar-EG" sz="1400" dirty="0" smtClean="0"/>
              <a:t> العمل على انتشار المسطحات الخضراء التى تعتبر الرئه الطبيعية لتنقية الهواء ويتمثل ذلك فى إنشاء بعض الحدائق العامه وتشجير الشوارع والميادين</a:t>
            </a:r>
            <a:endParaRPr lang="en-US" sz="1400" dirty="0" smtClean="0"/>
          </a:p>
          <a:p>
            <a:pPr algn="r" rtl="1">
              <a:buFont typeface="Arial" pitchFamily="34" charset="0"/>
              <a:buChar char="•"/>
            </a:pPr>
            <a:r>
              <a:rPr lang="ar-EG" sz="1400" dirty="0" smtClean="0"/>
              <a:t> رسم السياسة العامة وإعداد الخطط اللازمة للحفاظ على البيئة وتنميتها .</a:t>
            </a:r>
            <a:endParaRPr lang="en-US" sz="1400" dirty="0" smtClean="0"/>
          </a:p>
          <a:p>
            <a:pPr algn="r" rtl="1">
              <a:buFont typeface="Arial" pitchFamily="34" charset="0"/>
              <a:buChar char="•"/>
            </a:pPr>
            <a:r>
              <a:rPr lang="ar-EG" sz="1400" dirty="0" smtClean="0"/>
              <a:t> زيادة الوعى البيئى لدى المواطنين من خلال وضع برامج التثقيف البيئى والمعاونة فى تنفيذها .</a:t>
            </a:r>
            <a:endParaRPr lang="en-US" sz="1400" dirty="0" smtClean="0"/>
          </a:p>
          <a:p>
            <a:pPr algn="r" rtl="1">
              <a:buFont typeface="Arial" pitchFamily="34" charset="0"/>
              <a:buChar char="•"/>
            </a:pPr>
            <a:r>
              <a:rPr lang="ar-EG" sz="1400" dirty="0" smtClean="0"/>
              <a:t> دعم قدرات الجمعيات الاهلية للعمل فى مجال التحسين البيئى</a:t>
            </a:r>
            <a:endParaRPr lang="en-US" sz="1400" dirty="0"/>
          </a:p>
        </p:txBody>
      </p:sp>
      <p:sp>
        <p:nvSpPr>
          <p:cNvPr id="15" name="Rectangle 204"/>
          <p:cNvSpPr>
            <a:spLocks noChangeArrowheads="1"/>
          </p:cNvSpPr>
          <p:nvPr/>
        </p:nvSpPr>
        <p:spPr bwMode="auto">
          <a:xfrm>
            <a:off x="0" y="1561862"/>
            <a:ext cx="4343400" cy="1600438"/>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a:buFont typeface="Arial" pitchFamily="34" charset="0"/>
              <a:buChar char="•"/>
            </a:pPr>
            <a:r>
              <a:rPr lang="ar-EG" sz="1380" dirty="0" smtClean="0"/>
              <a:t>التعامل مع قضايا المأوى والإسكان وتحديد العشوائيات القائمة والمساهمة فى الحد من نمو المزيد من المناطق العشوائية</a:t>
            </a:r>
            <a:r>
              <a:rPr lang="ar-SA" sz="1380" dirty="0" smtClean="0"/>
              <a:t>.</a:t>
            </a:r>
            <a:endParaRPr lang="en-US" sz="1380" dirty="0" smtClean="0"/>
          </a:p>
          <a:p>
            <a:pPr algn="r" rtl="1">
              <a:buFont typeface="Arial" pitchFamily="34" charset="0"/>
              <a:buChar char="•"/>
            </a:pPr>
            <a:r>
              <a:rPr lang="ar-EG" sz="1380" dirty="0" smtClean="0"/>
              <a:t> توفير الاسكان لمحدودى الدخل والفقراء وذلك من خلال زيادة التدخل الحكومى والقطاع الخاص  .</a:t>
            </a:r>
            <a:endParaRPr lang="en-US" sz="1380" dirty="0" smtClean="0"/>
          </a:p>
          <a:p>
            <a:pPr algn="r" rtl="1">
              <a:buFont typeface="Arial" pitchFamily="34" charset="0"/>
              <a:buChar char="•"/>
            </a:pPr>
            <a:r>
              <a:rPr lang="en-US" sz="1380" dirty="0" smtClean="0"/>
              <a:t> </a:t>
            </a:r>
            <a:r>
              <a:rPr lang="ar-EG" sz="1380" dirty="0" smtClean="0"/>
              <a:t>سرعة وضع خطط واضحة وعاجلة للمناطق المتدهورة والغير امنه بيئيا </a:t>
            </a:r>
            <a:endParaRPr lang="en-US" sz="1380" dirty="0" smtClean="0"/>
          </a:p>
          <a:p>
            <a:pPr algn="r" rtl="1">
              <a:buFont typeface="Arial" pitchFamily="34" charset="0"/>
              <a:buChar char="•"/>
            </a:pPr>
            <a:r>
              <a:rPr lang="en-US" sz="1380" dirty="0" smtClean="0"/>
              <a:t> </a:t>
            </a:r>
            <a:r>
              <a:rPr lang="ar-EG" sz="1380" dirty="0" smtClean="0"/>
              <a:t>توفير وحدات سكنية لسد العجز الحالي في الوحدات ولإستيعاب الزيادة السكانية حتت سنة الهدف .</a:t>
            </a:r>
            <a:endParaRPr lang="en-US" sz="1380" dirty="0"/>
          </a:p>
        </p:txBody>
      </p:sp>
      <p:graphicFrame>
        <p:nvGraphicFramePr>
          <p:cNvPr id="20" name="Table 19"/>
          <p:cNvGraphicFramePr>
            <a:graphicFrameLocks noGrp="1"/>
          </p:cNvGraphicFramePr>
          <p:nvPr/>
        </p:nvGraphicFramePr>
        <p:xfrm>
          <a:off x="93261" y="3494396"/>
          <a:ext cx="4195547" cy="2514600"/>
        </p:xfrm>
        <a:graphic>
          <a:graphicData uri="http://schemas.openxmlformats.org/drawingml/2006/table">
            <a:tbl>
              <a:tblPr rtl="1" firstRow="1" firstCol="1" lastRow="1" lastCol="1" bandRow="1" bandCol="1">
                <a:effectLst>
                  <a:outerShdw blurRad="50800" dist="38100" dir="2700000" algn="tl" rotWithShape="0">
                    <a:prstClr val="black">
                      <a:alpha val="40000"/>
                    </a:prstClr>
                  </a:outerShdw>
                </a:effectLst>
                <a:tableStyleId>{8A107856-5554-42FB-B03E-39F5DBC370BA}</a:tableStyleId>
              </a:tblPr>
              <a:tblGrid>
                <a:gridCol w="570929"/>
                <a:gridCol w="887104"/>
                <a:gridCol w="585716"/>
                <a:gridCol w="531126"/>
                <a:gridCol w="531124"/>
                <a:gridCol w="503830"/>
                <a:gridCol w="585718"/>
              </a:tblGrid>
              <a:tr h="120714">
                <a:tc>
                  <a:txBody>
                    <a:bodyPr/>
                    <a:lstStyle/>
                    <a:p>
                      <a:pPr marL="0" marR="0" algn="ctr" rtl="1">
                        <a:lnSpc>
                          <a:spcPct val="115000"/>
                        </a:lnSpc>
                        <a:spcBef>
                          <a:spcPts val="0"/>
                        </a:spcBef>
                        <a:spcAft>
                          <a:spcPts val="0"/>
                        </a:spcAft>
                      </a:pPr>
                      <a:endParaRPr lang="en-US" sz="1200" b="1" kern="1200" dirty="0">
                        <a:solidFill>
                          <a:schemeClr val="dk1"/>
                        </a:solidFill>
                        <a:effectLst>
                          <a:outerShdw blurRad="38100" dist="38100" dir="2700000" algn="tl">
                            <a:srgbClr val="000000">
                              <a:alpha val="43137"/>
                            </a:srgbClr>
                          </a:outerShdw>
                        </a:effectLst>
                        <a:latin typeface="+mn-lt"/>
                        <a:ea typeface="+mn-ea"/>
                        <a:cs typeface="+mn-cs"/>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نوعية الإسكان</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2012</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2017</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2022</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2027</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الإجمالي</a:t>
                      </a:r>
                      <a:endParaRPr lang="en-US" sz="1200" b="1" dirty="0">
                        <a:latin typeface="Times New Roman"/>
                        <a:ea typeface="Times New Roman"/>
                        <a:cs typeface="Traditional Arabic"/>
                      </a:endParaRPr>
                    </a:p>
                  </a:txBody>
                  <a:tcPr marL="68580" marR="68580" marT="0" marB="0" anchor="ctr"/>
                </a:tc>
              </a:tr>
              <a:tr h="196330">
                <a:tc>
                  <a:txBody>
                    <a:bodyPr/>
                    <a:lstStyle/>
                    <a:p>
                      <a:pPr marL="0" marR="0" algn="r" defTabSz="914400" rtl="1" eaLnBrk="1" latinLnBrk="0" hangingPunct="1">
                        <a:lnSpc>
                          <a:spcPct val="100000"/>
                        </a:lnSpc>
                        <a:spcBef>
                          <a:spcPts val="0"/>
                        </a:spcBef>
                        <a:spcAft>
                          <a:spcPts val="0"/>
                        </a:spcAft>
                      </a:pPr>
                      <a:r>
                        <a:rPr lang="ar-EG" sz="1200" b="1" kern="1200" dirty="0">
                          <a:solidFill>
                            <a:schemeClr val="tx1"/>
                          </a:solidFill>
                          <a:latin typeface="Times New Roman"/>
                          <a:ea typeface="Times New Roman"/>
                          <a:cs typeface="Simplified Arabic"/>
                        </a:rPr>
                        <a:t>الإحلال والتجديد</a:t>
                      </a:r>
                      <a:endParaRPr lang="en-US" sz="1200" b="1" kern="1200" dirty="0">
                        <a:solidFill>
                          <a:schemeClr val="tx1"/>
                        </a:solidFill>
                        <a:latin typeface="Times New Roman"/>
                        <a:ea typeface="Times New Roman"/>
                        <a:cs typeface="Simplified Arabic"/>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إسكان مخفض</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253</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485</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562</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638</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1938</a:t>
                      </a:r>
                      <a:endParaRPr lang="en-US" sz="1200" b="1" dirty="0">
                        <a:latin typeface="Times New Roman"/>
                        <a:ea typeface="Times New Roman"/>
                        <a:cs typeface="Traditional Arabic"/>
                      </a:endParaRPr>
                    </a:p>
                  </a:txBody>
                  <a:tcPr marL="68580" marR="68580" marT="0" marB="0" anchor="ctr"/>
                </a:tc>
              </a:tr>
              <a:tr h="196330">
                <a:tc>
                  <a:txBody>
                    <a:bodyPr/>
                    <a:lstStyle/>
                    <a:p>
                      <a:pPr marL="0" marR="0" algn="r" defTabSz="914400" rtl="1" eaLnBrk="1" latinLnBrk="0" hangingPunct="1">
                        <a:lnSpc>
                          <a:spcPct val="100000"/>
                        </a:lnSpc>
                        <a:spcBef>
                          <a:spcPts val="0"/>
                        </a:spcBef>
                        <a:spcAft>
                          <a:spcPts val="0"/>
                        </a:spcAft>
                      </a:pPr>
                      <a:r>
                        <a:rPr lang="ar-EG" sz="1200" b="1" kern="1200" dirty="0">
                          <a:solidFill>
                            <a:schemeClr val="tx1"/>
                          </a:solidFill>
                          <a:latin typeface="Times New Roman"/>
                          <a:ea typeface="Times New Roman"/>
                          <a:cs typeface="Simplified Arabic"/>
                        </a:rPr>
                        <a:t>إعادة التخطيط</a:t>
                      </a:r>
                      <a:endParaRPr lang="en-US" sz="1200" b="1" kern="1200" dirty="0">
                        <a:solidFill>
                          <a:schemeClr val="tx1"/>
                        </a:solidFill>
                        <a:latin typeface="Times New Roman"/>
                        <a:ea typeface="Times New Roman"/>
                        <a:cs typeface="Simplified Arabic"/>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إسكان مخفض</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156</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301</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346</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397</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1200</a:t>
                      </a:r>
                      <a:endParaRPr lang="en-US" sz="1200" b="1" dirty="0">
                        <a:latin typeface="Times New Roman"/>
                        <a:ea typeface="Times New Roman"/>
                        <a:cs typeface="Traditional Arabic"/>
                      </a:endParaRPr>
                    </a:p>
                  </a:txBody>
                  <a:tcPr marL="68580" marR="68580" marT="0" marB="0" anchor="ctr"/>
                </a:tc>
              </a:tr>
              <a:tr h="112890">
                <a:tc rowSpan="4">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200" b="1" kern="1200" dirty="0" smtClean="0">
                          <a:solidFill>
                            <a:schemeClr val="tx1"/>
                          </a:solidFill>
                          <a:latin typeface="Times New Roman"/>
                          <a:ea typeface="Times New Roman"/>
                          <a:cs typeface="Simplified Arabic"/>
                        </a:rPr>
                        <a:t>الإمتداد العمراني</a:t>
                      </a:r>
                      <a:endParaRPr lang="en-US" sz="1200" b="1" kern="1200" dirty="0" smtClean="0">
                        <a:solidFill>
                          <a:schemeClr val="tx1"/>
                        </a:solidFill>
                        <a:latin typeface="Times New Roman"/>
                        <a:ea typeface="Times New Roman"/>
                        <a:cs typeface="Simplified Arabic"/>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إسكان مخفض</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1569</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3019</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3504</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3986</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12078</a:t>
                      </a:r>
                      <a:endParaRPr lang="en-US" sz="1200" b="1" dirty="0">
                        <a:latin typeface="Times New Roman"/>
                        <a:ea typeface="Times New Roman"/>
                        <a:cs typeface="Traditional Arabic"/>
                      </a:endParaRPr>
                    </a:p>
                  </a:txBody>
                  <a:tcPr marL="68580" marR="68580" marT="0" marB="0" anchor="ctr"/>
                </a:tc>
              </a:tr>
              <a:tr h="112890">
                <a:tc vMerge="1">
                  <a:txBody>
                    <a:bodyPr/>
                    <a:lstStyle/>
                    <a:p>
                      <a:pPr marL="0" marR="0" algn="ctr" rtl="1">
                        <a:spcBef>
                          <a:spcPts val="0"/>
                        </a:spcBef>
                        <a:spcAft>
                          <a:spcPts val="0"/>
                        </a:spcAft>
                      </a:pPr>
                      <a:endParaRPr lang="en-US" sz="1000" dirty="0">
                        <a:latin typeface="Times New Roman"/>
                        <a:ea typeface="Times New Roman"/>
                        <a:cs typeface="Traditional Arabic"/>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إسكان متوسط</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578</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1109</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1287</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1464</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4438</a:t>
                      </a:r>
                      <a:endParaRPr lang="en-US" sz="1200" b="1" dirty="0">
                        <a:latin typeface="Times New Roman"/>
                        <a:ea typeface="Times New Roman"/>
                        <a:cs typeface="Traditional Arabic"/>
                      </a:endParaRPr>
                    </a:p>
                  </a:txBody>
                  <a:tcPr marL="68580" marR="68580" marT="0" marB="0" anchor="ctr"/>
                </a:tc>
              </a:tr>
              <a:tr h="196330">
                <a:tc vMerge="1">
                  <a:txBody>
                    <a:bodyPr/>
                    <a:lstStyle/>
                    <a:p>
                      <a:pPr marL="0" marR="0" algn="ctr" rtl="1">
                        <a:spcBef>
                          <a:spcPts val="0"/>
                        </a:spcBef>
                        <a:spcAft>
                          <a:spcPts val="0"/>
                        </a:spcAft>
                      </a:pPr>
                      <a:endParaRPr lang="en-US" sz="1000" dirty="0">
                        <a:latin typeface="Times New Roman"/>
                        <a:ea typeface="Times New Roman"/>
                        <a:cs typeface="Traditional Arabic"/>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إسكان </a:t>
                      </a:r>
                      <a:r>
                        <a:rPr lang="ar-EG" sz="1200" b="1" dirty="0" smtClean="0">
                          <a:latin typeface="Times New Roman"/>
                          <a:ea typeface="Times New Roman"/>
                          <a:cs typeface="Simplified Arabic"/>
                        </a:rPr>
                        <a:t>فوق</a:t>
                      </a:r>
                      <a:r>
                        <a:rPr lang="ar-EG" sz="1200" b="1" baseline="0" dirty="0" smtClean="0">
                          <a:latin typeface="Times New Roman"/>
                          <a:ea typeface="Times New Roman"/>
                          <a:cs typeface="Simplified Arabic"/>
                        </a:rPr>
                        <a:t> </a:t>
                      </a:r>
                      <a:r>
                        <a:rPr lang="ar-EG" sz="1200" b="1" dirty="0" smtClean="0">
                          <a:latin typeface="Times New Roman"/>
                          <a:ea typeface="Times New Roman"/>
                          <a:cs typeface="Simplified Arabic"/>
                        </a:rPr>
                        <a:t>المتوسط</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193</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130</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ـ</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ـ</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323</a:t>
                      </a:r>
                      <a:endParaRPr lang="en-US" sz="1200" b="1" dirty="0">
                        <a:latin typeface="Times New Roman"/>
                        <a:ea typeface="Times New Roman"/>
                        <a:cs typeface="Traditional Arabic"/>
                      </a:endParaRPr>
                    </a:p>
                  </a:txBody>
                  <a:tcPr marL="68580" marR="68580" marT="0" marB="0" anchor="ctr"/>
                </a:tc>
              </a:tr>
              <a:tr h="144346">
                <a:tc vMerge="1">
                  <a:txBody>
                    <a:bodyPr/>
                    <a:lstStyle/>
                    <a:p>
                      <a:pPr marL="0" marR="0" algn="ctr" rtl="1">
                        <a:spcBef>
                          <a:spcPts val="0"/>
                        </a:spcBef>
                        <a:spcAft>
                          <a:spcPts val="0"/>
                        </a:spcAft>
                      </a:pPr>
                      <a:endParaRPr lang="en-US" sz="1000" dirty="0">
                        <a:latin typeface="Times New Roman"/>
                        <a:ea typeface="Times New Roman"/>
                        <a:cs typeface="Traditional Arabic"/>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200" b="1" dirty="0" smtClean="0">
                          <a:latin typeface="Times New Roman"/>
                          <a:ea typeface="Times New Roman"/>
                          <a:cs typeface="Simplified Arabic"/>
                        </a:rPr>
                        <a:t>الاجمالي</a:t>
                      </a:r>
                      <a:endParaRPr lang="en-US" sz="1200" b="1" dirty="0" smtClean="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2340</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4258</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4791</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5450</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16839</a:t>
                      </a:r>
                      <a:endParaRPr lang="en-US" sz="1200" b="1" dirty="0">
                        <a:latin typeface="Times New Roman"/>
                        <a:ea typeface="Times New Roman"/>
                        <a:cs typeface="Traditional Arabic"/>
                      </a:endParaRPr>
                    </a:p>
                  </a:txBody>
                  <a:tcPr marL="68580" marR="68580" marT="0" marB="0" anchor="ctr"/>
                </a:tc>
              </a:tr>
              <a:tr h="196330">
                <a:tc>
                  <a:txBody>
                    <a:bodyPr/>
                    <a:lstStyle/>
                    <a:p>
                      <a:pPr marL="0" marR="0" algn="r" rtl="1">
                        <a:lnSpc>
                          <a:spcPct val="100000"/>
                        </a:lnSpc>
                        <a:spcBef>
                          <a:spcPts val="0"/>
                        </a:spcBef>
                        <a:spcAft>
                          <a:spcPts val="0"/>
                        </a:spcAft>
                      </a:pPr>
                      <a:r>
                        <a:rPr lang="ar-EG" sz="1200" b="1" dirty="0">
                          <a:latin typeface="Times New Roman"/>
                          <a:ea typeface="Times New Roman"/>
                          <a:cs typeface="Simplified Arabic"/>
                        </a:rPr>
                        <a:t>الإسكان السياحي</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00000"/>
                        </a:lnSpc>
                        <a:spcBef>
                          <a:spcPts val="0"/>
                        </a:spcBef>
                        <a:spcAft>
                          <a:spcPts val="0"/>
                        </a:spcAft>
                      </a:pPr>
                      <a:r>
                        <a:rPr lang="ar-EG" sz="1200" b="1" dirty="0">
                          <a:latin typeface="Times New Roman"/>
                          <a:ea typeface="Times New Roman"/>
                          <a:cs typeface="Simplified Arabic"/>
                        </a:rPr>
                        <a:t>إسكان فاخر</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ـ</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240</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429</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488</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a:latin typeface="Times New Roman"/>
                          <a:ea typeface="Times New Roman"/>
                          <a:cs typeface="Simplified Arabic"/>
                        </a:rPr>
                        <a:t>1157</a:t>
                      </a:r>
                      <a:endParaRPr lang="en-US" sz="1200" b="1" dirty="0">
                        <a:latin typeface="Times New Roman"/>
                        <a:ea typeface="Times New Roman"/>
                        <a:cs typeface="Traditional Arabic"/>
                      </a:endParaRPr>
                    </a:p>
                  </a:txBody>
                  <a:tcPr marL="68580" marR="68580" marT="0" marB="0" anchor="ctr"/>
                </a:tc>
              </a:tr>
              <a:tr h="144346">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200" b="1" dirty="0" smtClean="0">
                          <a:latin typeface="Times New Roman"/>
                          <a:ea typeface="Times New Roman"/>
                          <a:cs typeface="Simplified Arabic"/>
                        </a:rPr>
                        <a:t>الإجمالي</a:t>
                      </a:r>
                      <a:endParaRPr lang="en-US" sz="1200" b="1" dirty="0" smtClean="0">
                        <a:latin typeface="Times New Roman"/>
                        <a:ea typeface="Times New Roman"/>
                        <a:cs typeface="Traditional Arabic"/>
                      </a:endParaRPr>
                    </a:p>
                  </a:txBody>
                  <a:tcPr marL="68580" marR="68580" marT="0" marB="0" anchor="ctr"/>
                </a:tc>
                <a:tc h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800" b="1" dirty="0" smtClean="0">
                        <a:latin typeface="Times New Roman"/>
                        <a:ea typeface="Times New Roman"/>
                        <a:cs typeface="Traditional Arabic"/>
                      </a:endParaRPr>
                    </a:p>
                  </a:txBody>
                  <a:tcPr marL="68580" marR="68580" marT="0" marB="0" anchor="ctr"/>
                </a:tc>
                <a:tc>
                  <a:txBody>
                    <a:bodyPr/>
                    <a:lstStyle/>
                    <a:p>
                      <a:pPr marL="0" marR="0" algn="ctr" rtl="0">
                        <a:spcBef>
                          <a:spcPts val="0"/>
                        </a:spcBef>
                        <a:spcAft>
                          <a:spcPts val="0"/>
                        </a:spcAft>
                      </a:pPr>
                      <a:r>
                        <a:rPr lang="ar-EG" sz="1200" b="1" dirty="0" smtClean="0">
                          <a:latin typeface="Times New Roman"/>
                          <a:ea typeface="Times New Roman"/>
                          <a:cs typeface="Simplified Arabic"/>
                        </a:rPr>
                        <a:t>2749</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smtClean="0">
                          <a:latin typeface="Times New Roman"/>
                          <a:ea typeface="Times New Roman"/>
                          <a:cs typeface="Simplified Arabic"/>
                        </a:rPr>
                        <a:t>5284</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smtClean="0">
                          <a:latin typeface="Times New Roman"/>
                          <a:ea typeface="Times New Roman"/>
                          <a:cs typeface="Simplified Arabic"/>
                        </a:rPr>
                        <a:t>6128</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smtClean="0">
                          <a:latin typeface="Times New Roman"/>
                          <a:ea typeface="Times New Roman"/>
                          <a:cs typeface="Simplified Arabic"/>
                        </a:rPr>
                        <a:t>6973</a:t>
                      </a:r>
                      <a:endParaRPr lang="en-US" sz="1200" b="1" dirty="0">
                        <a:latin typeface="Times New Roman"/>
                        <a:ea typeface="Times New Roman"/>
                        <a:cs typeface="Traditional Arabic"/>
                      </a:endParaRPr>
                    </a:p>
                  </a:txBody>
                  <a:tcPr marL="68580" marR="68580" marT="0" marB="0" anchor="ctr"/>
                </a:tc>
                <a:tc>
                  <a:txBody>
                    <a:bodyPr/>
                    <a:lstStyle/>
                    <a:p>
                      <a:pPr marL="0" marR="0" algn="ctr" rtl="1">
                        <a:lnSpc>
                          <a:spcPct val="115000"/>
                        </a:lnSpc>
                        <a:spcBef>
                          <a:spcPts val="0"/>
                        </a:spcBef>
                        <a:spcAft>
                          <a:spcPts val="0"/>
                        </a:spcAft>
                      </a:pPr>
                      <a:r>
                        <a:rPr lang="ar-EG" sz="1200" b="1" dirty="0" smtClean="0">
                          <a:latin typeface="Times New Roman"/>
                          <a:ea typeface="Times New Roman"/>
                          <a:cs typeface="Simplified Arabic"/>
                        </a:rPr>
                        <a:t>21134</a:t>
                      </a:r>
                      <a:endParaRPr lang="en-US" sz="1200" b="1" dirty="0">
                        <a:latin typeface="Times New Roman"/>
                        <a:ea typeface="Times New Roman"/>
                        <a:cs typeface="Traditional Arabic"/>
                      </a:endParaRPr>
                    </a:p>
                  </a:txBody>
                  <a:tcPr marL="68580" marR="68580" marT="0" marB="0" anchor="ctr"/>
                </a:tc>
              </a:tr>
            </a:tbl>
          </a:graphicData>
        </a:graphic>
      </p:graphicFrame>
      <p:sp>
        <p:nvSpPr>
          <p:cNvPr id="22" name="Rectangle 225"/>
          <p:cNvSpPr>
            <a:spLocks noChangeArrowheads="1"/>
          </p:cNvSpPr>
          <p:nvPr/>
        </p:nvSpPr>
        <p:spPr bwMode="auto">
          <a:xfrm>
            <a:off x="457200" y="3141664"/>
            <a:ext cx="32766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البرنامج الزمني للاسكان</a:t>
            </a:r>
            <a:endParaRPr lang="en-US" sz="1600" b="1" dirty="0" smtClean="0">
              <a:solidFill>
                <a:schemeClr val="bg1">
                  <a:lumMod val="95000"/>
                </a:schemeClr>
              </a:solidFill>
            </a:endParaRPr>
          </a:p>
        </p:txBody>
      </p:sp>
      <p:sp>
        <p:nvSpPr>
          <p:cNvPr id="24" name="Rectangle 225"/>
          <p:cNvSpPr>
            <a:spLocks noChangeArrowheads="1"/>
          </p:cNvSpPr>
          <p:nvPr/>
        </p:nvSpPr>
        <p:spPr bwMode="auto">
          <a:xfrm>
            <a:off x="203579" y="12700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اهداف الاسكان</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0" y="5981700"/>
            <a:ext cx="4343400" cy="89255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b="1" dirty="0" smtClean="0"/>
              <a:t>مع العلم انه سوف يتم انشاء عدد 750 وحدة إسكان سياحي في المخطط الاستراتيجي 2027 مع مراعاة استكمال عدد الوحدات الباقية وهو407 وحدة إسكان سياحي في المخططات المستقبلية على نهر النيل من اجمالي عدد وحدات 1157 وحدة إسكان سياحي .</a:t>
            </a:r>
            <a:endParaRPr lang="en-US"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strips(downLeft)">
                                      <p:cBhvr>
                                        <p:cTn id="7" dur="500"/>
                                        <p:tgtEl>
                                          <p:spTgt spid="27"/>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Top)">
                                      <p:cBhvr>
                                        <p:cTn id="11" dur="500"/>
                                        <p:tgtEl>
                                          <p:spTgt spid="14"/>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downLeft)">
                                      <p:cBhvr>
                                        <p:cTn id="15" dur="500"/>
                                        <p:tgtEl>
                                          <p:spTgt spid="24"/>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slide(fromTop)">
                                      <p:cBhvr>
                                        <p:cTn id="19" dur="500"/>
                                        <p:tgtEl>
                                          <p:spTgt spid="15"/>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strips(downLeft)">
                                      <p:cBhvr>
                                        <p:cTn id="23" dur="500"/>
                                        <p:tgtEl>
                                          <p:spTgt spid="22"/>
                                        </p:tgtEl>
                                      </p:cBhvr>
                                    </p:animEffect>
                                  </p:childTnLst>
                                </p:cTn>
                              </p:par>
                            </p:childTnLst>
                          </p:cTn>
                        </p:par>
                        <p:par>
                          <p:cTn id="24" fill="hold">
                            <p:stCondLst>
                              <p:cond delay="2500"/>
                            </p:stCondLst>
                            <p:childTnLst>
                              <p:par>
                                <p:cTn id="25" presetID="29" presetClass="entr" presetSubtype="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1000" fill="hold"/>
                                        <p:tgtEl>
                                          <p:spTgt spid="20"/>
                                        </p:tgtEl>
                                        <p:attrNameLst>
                                          <p:attrName>ppt_x</p:attrName>
                                        </p:attrNameLst>
                                      </p:cBhvr>
                                      <p:tavLst>
                                        <p:tav tm="0">
                                          <p:val>
                                            <p:strVal val="#ppt_x-.2"/>
                                          </p:val>
                                        </p:tav>
                                        <p:tav tm="100000">
                                          <p:val>
                                            <p:strVal val="#ppt_x"/>
                                          </p:val>
                                        </p:tav>
                                      </p:tavLst>
                                    </p:anim>
                                    <p:anim calcmode="lin" valueType="num">
                                      <p:cBhvr>
                                        <p:cTn id="2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0"/>
                                        </p:tgtEl>
                                      </p:cBhvr>
                                    </p:animEffect>
                                  </p:childTnLst>
                                </p:cTn>
                              </p:par>
                            </p:childTnLst>
                          </p:cTn>
                        </p:par>
                        <p:par>
                          <p:cTn id="30" fill="hold">
                            <p:stCondLst>
                              <p:cond delay="3500"/>
                            </p:stCondLst>
                            <p:childTnLst>
                              <p:par>
                                <p:cTn id="31" presetID="12" presetClass="entr" presetSubtype="1"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slide(fromTop)">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4" grpId="0" animBg="1"/>
      <p:bldP spid="15" grpId="0" animBg="1"/>
      <p:bldP spid="22" grpId="0" animBg="1"/>
      <p:bldP spid="24"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25" name="Picture 24"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26"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14" name="Rectangle 204"/>
          <p:cNvSpPr>
            <a:spLocks noChangeArrowheads="1"/>
          </p:cNvSpPr>
          <p:nvPr/>
        </p:nvSpPr>
        <p:spPr bwMode="auto">
          <a:xfrm>
            <a:off x="4585648" y="1752600"/>
            <a:ext cx="4523096" cy="3970318"/>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انشاء 16839 وحدة سكنية في مناطق الامتداد العمراني لسد الاحتياج من الزيادة السكنية على مراحل زمنية حتى سنة الهدف</a:t>
            </a:r>
            <a:r>
              <a:rPr lang="en-US" sz="1400" dirty="0" smtClean="0"/>
              <a:t>.</a:t>
            </a:r>
          </a:p>
          <a:p>
            <a:pPr lvl="0" algn="r" rtl="1">
              <a:buFont typeface="Arial" pitchFamily="34" charset="0"/>
              <a:buChar char="•"/>
            </a:pPr>
            <a:r>
              <a:rPr lang="ar-EG" sz="1400" dirty="0" smtClean="0"/>
              <a:t>الاحلال والتجديد لعدد 1938 وحدة سكنية مضارة بالمناطق المتدهورة بالمدينة حتى سنة الهدف</a:t>
            </a:r>
            <a:r>
              <a:rPr lang="en-US" sz="1400" dirty="0" smtClean="0"/>
              <a:t>. </a:t>
            </a:r>
          </a:p>
          <a:p>
            <a:pPr lvl="0" algn="r" rtl="1">
              <a:buFont typeface="Arial" pitchFamily="34" charset="0"/>
              <a:buChar char="•"/>
            </a:pPr>
            <a:r>
              <a:rPr lang="ar-EG" sz="1400" dirty="0" smtClean="0"/>
              <a:t>تحزيم المناطق الغير مخططة بالمدينة ( منطقة بحري طريق البحر ، منطقة قبلي طريق البحر ، منطقة شرق ترعة ابو حسيبة ، منطقة بحري الحسينية ، منطقة ابو حرب قبلي ، منطقة ابو ريحان ، منطقة الريدي ، منطقة السمسطاوي ابو الليل ، منطقة السلام ، منطقة الفوالة ، منطقة البساتين ، منطقة الرحمة ، منطقة قواطين والمساح ، منطقة المرور ) بعدد 1200وحدة بمساحة 354 فدان.</a:t>
            </a:r>
            <a:endParaRPr lang="en-US" sz="1400" dirty="0" smtClean="0"/>
          </a:p>
          <a:p>
            <a:pPr lvl="0" algn="r" rtl="1">
              <a:buFont typeface="Arial" pitchFamily="34" charset="0"/>
              <a:buChar char="•"/>
            </a:pPr>
            <a:r>
              <a:rPr lang="ar-EG" sz="1400" dirty="0" smtClean="0"/>
              <a:t>انشاء عدد 1157 وحدة إسكان سياحي .</a:t>
            </a:r>
            <a:endParaRPr lang="en-US" sz="1400" dirty="0" smtClean="0"/>
          </a:p>
          <a:p>
            <a:pPr lvl="0" algn="r" rtl="1">
              <a:buFont typeface="Arial" pitchFamily="34" charset="0"/>
              <a:buChar char="•"/>
            </a:pPr>
            <a:r>
              <a:rPr lang="ar-EG" sz="1400" dirty="0" smtClean="0"/>
              <a:t>نقل الاستعمالات الحرفية الملوثة جنوب المدينة </a:t>
            </a:r>
            <a:r>
              <a:rPr lang="en-US" sz="1400" dirty="0" smtClean="0"/>
              <a:t>.</a:t>
            </a:r>
          </a:p>
          <a:p>
            <a:pPr lvl="0" algn="r" rtl="1">
              <a:buFont typeface="Arial" pitchFamily="34" charset="0"/>
              <a:buChar char="•"/>
            </a:pPr>
            <a:r>
              <a:rPr lang="ar-EG" sz="1400" dirty="0" smtClean="0"/>
              <a:t>عمل تشجير وتنسيق وتطهير ترعة الابراهيمية</a:t>
            </a:r>
            <a:r>
              <a:rPr lang="en-US" sz="1400" dirty="0" smtClean="0"/>
              <a:t>.</a:t>
            </a:r>
          </a:p>
          <a:p>
            <a:pPr lvl="0" algn="r" rtl="1">
              <a:buFont typeface="Arial" pitchFamily="34" charset="0"/>
              <a:buChar char="•"/>
            </a:pPr>
            <a:r>
              <a:rPr lang="ar-EG" sz="1400" dirty="0" smtClean="0"/>
              <a:t>انشاء جهاز لتحسين الظروف العمرانية للاسكان القائم</a:t>
            </a:r>
            <a:r>
              <a:rPr lang="en-US" sz="1400" dirty="0" smtClean="0"/>
              <a:t>.</a:t>
            </a:r>
          </a:p>
          <a:p>
            <a:pPr lvl="0" algn="r" rtl="1">
              <a:buFont typeface="Arial" pitchFamily="34" charset="0"/>
              <a:buChar char="•"/>
            </a:pPr>
            <a:r>
              <a:rPr lang="ar-EG" sz="1400" dirty="0" smtClean="0"/>
              <a:t>انشاء قاعدة معلومات باستخدام </a:t>
            </a:r>
            <a:r>
              <a:rPr lang="en-US" sz="1400" dirty="0" smtClean="0"/>
              <a:t>G.I.S </a:t>
            </a:r>
            <a:r>
              <a:rPr lang="ar-EG" sz="1400" dirty="0" smtClean="0"/>
              <a:t> لنظم ادارة العمران</a:t>
            </a:r>
            <a:r>
              <a:rPr lang="en-US" sz="1400" dirty="0" smtClean="0"/>
              <a:t>.</a:t>
            </a:r>
          </a:p>
          <a:p>
            <a:pPr lvl="0" algn="r" rtl="1">
              <a:buFont typeface="Arial" pitchFamily="34" charset="0"/>
              <a:buChar char="•"/>
            </a:pPr>
            <a:r>
              <a:rPr lang="ar-EG" sz="1400" dirty="0" smtClean="0"/>
              <a:t>اقامة دورات تدريبية لرفع كفاءة ادارة العمران والبيئة</a:t>
            </a:r>
            <a:r>
              <a:rPr lang="en-US" sz="1400" dirty="0" smtClean="0"/>
              <a:t>.</a:t>
            </a:r>
          </a:p>
          <a:p>
            <a:pPr lvl="0" algn="r" rtl="1">
              <a:buFont typeface="Arial" pitchFamily="34" charset="0"/>
              <a:buChar char="•"/>
            </a:pPr>
            <a:r>
              <a:rPr lang="ar-EG" sz="1400" dirty="0" smtClean="0"/>
              <a:t>انشاء ادارة للتعاون مع الجهات المانحة والتعاون الدولى لتطوير المناطق المتدهورة</a:t>
            </a:r>
            <a:r>
              <a:rPr lang="en-US" sz="1400" dirty="0" smtClean="0"/>
              <a:t>.</a:t>
            </a:r>
            <a:endParaRPr lang="en-US" sz="1400" dirty="0"/>
          </a:p>
        </p:txBody>
      </p:sp>
      <p:sp>
        <p:nvSpPr>
          <p:cNvPr id="15" name="Rectangle 225"/>
          <p:cNvSpPr>
            <a:spLocks noChangeArrowheads="1"/>
          </p:cNvSpPr>
          <p:nvPr/>
        </p:nvSpPr>
        <p:spPr bwMode="auto">
          <a:xfrm>
            <a:off x="5015552" y="1385248"/>
            <a:ext cx="38862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
        <p:nvSpPr>
          <p:cNvPr id="22" name="Rectangle 225"/>
          <p:cNvSpPr>
            <a:spLocks noChangeArrowheads="1"/>
          </p:cNvSpPr>
          <p:nvPr/>
        </p:nvSpPr>
        <p:spPr bwMode="auto">
          <a:xfrm>
            <a:off x="381000" y="1386750"/>
            <a:ext cx="38862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
        <p:nvSpPr>
          <p:cNvPr id="27" name="Rectangle 204"/>
          <p:cNvSpPr>
            <a:spLocks noChangeArrowheads="1"/>
          </p:cNvSpPr>
          <p:nvPr/>
        </p:nvSpPr>
        <p:spPr bwMode="auto">
          <a:xfrm>
            <a:off x="40943" y="1752600"/>
            <a:ext cx="4523096" cy="3231654"/>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SA" sz="1400" dirty="0" smtClean="0"/>
              <a:t>انشاء 2340 وحدة سكنية في مناطق الامتداد العمراني لسد الاحتياج من الزيادة السكنية كمرحلة اولى من مراحل البرنامج الزمني للإسكان </a:t>
            </a:r>
            <a:r>
              <a:rPr lang="en-US" sz="1400" dirty="0" smtClean="0"/>
              <a:t>.</a:t>
            </a:r>
          </a:p>
          <a:p>
            <a:pPr lvl="0" algn="r" rtl="1">
              <a:buFont typeface="Arial" pitchFamily="34" charset="0"/>
              <a:buChar char="•"/>
            </a:pPr>
            <a:r>
              <a:rPr lang="ar-SA" sz="1400" dirty="0" smtClean="0"/>
              <a:t>انشاء 4258 وحدة سكنية في مناطق الامتداد العمراني لسد الاحتياج من الزيادة السكنية كمرحلة ثانية من مراحل البرنامج الزمني للإسكان </a:t>
            </a:r>
            <a:r>
              <a:rPr lang="en-US" sz="1400" dirty="0" smtClean="0"/>
              <a:t>.</a:t>
            </a:r>
          </a:p>
          <a:p>
            <a:pPr lvl="0" algn="r" rtl="1">
              <a:buFont typeface="Arial" pitchFamily="34" charset="0"/>
              <a:buChar char="•"/>
            </a:pPr>
            <a:r>
              <a:rPr lang="ar-SA" sz="1400" dirty="0" smtClean="0"/>
              <a:t>الاحلال والتجديد لعدد 253 وحدة سكنية مضارة بالمناطق المتدهورة بالمدينة كمرحلة اولى من مراحل البرنامج الزمني للإسكان </a:t>
            </a:r>
            <a:r>
              <a:rPr lang="en-US" sz="1400" dirty="0" smtClean="0"/>
              <a:t>.</a:t>
            </a:r>
          </a:p>
          <a:p>
            <a:pPr lvl="0" algn="r" rtl="1">
              <a:buFont typeface="Arial" pitchFamily="34" charset="0"/>
              <a:buChar char="•"/>
            </a:pPr>
            <a:r>
              <a:rPr lang="ar-SA" sz="1400" dirty="0" smtClean="0"/>
              <a:t>الاحلال والتجديد لعدد 485 وحدة سكنية مضارة بالمناطق المتدهورة بالمدينة كمرحلة ثانية من مراحل البرنامج الزمني للإسكان </a:t>
            </a:r>
            <a:r>
              <a:rPr lang="en-US" sz="1400" dirty="0" smtClean="0"/>
              <a:t>.</a:t>
            </a:r>
          </a:p>
          <a:p>
            <a:pPr lvl="0" algn="r" rtl="1">
              <a:buFont typeface="Arial" pitchFamily="34" charset="0"/>
              <a:buChar char="•"/>
            </a:pPr>
            <a:r>
              <a:rPr lang="ar-SA" sz="1400" dirty="0" smtClean="0"/>
              <a:t>تحزيم المناطق الغير مخططة بعدد 156 وحدة كمرحلة اولى من مراحل البرنامج الزمني للإسكان.</a:t>
            </a:r>
            <a:endParaRPr lang="en-US" sz="1400" dirty="0" smtClean="0"/>
          </a:p>
          <a:p>
            <a:pPr lvl="0" algn="r" rtl="1">
              <a:buFont typeface="Arial" pitchFamily="34" charset="0"/>
              <a:buChar char="•"/>
            </a:pPr>
            <a:r>
              <a:rPr lang="ar-SA" sz="1400" dirty="0" smtClean="0"/>
              <a:t>تحزيم المناطق الغير مخططة بعدد 301 وحدة كمرحلة ثانية من مراحل البرنامج الزمني للإسكان.</a:t>
            </a:r>
            <a:endParaRPr lang="en-US" sz="1400" dirty="0" smtClean="0"/>
          </a:p>
          <a:p>
            <a:pPr lvl="0" algn="r" rtl="1">
              <a:buFont typeface="Arial" pitchFamily="34" charset="0"/>
              <a:buChar char="•"/>
            </a:pPr>
            <a:r>
              <a:rPr lang="ar-SA" sz="1400" dirty="0" smtClean="0"/>
              <a:t>اقامة دورات تدريبية لرفع كفاءة ادارة العمران والبيئة.</a:t>
            </a:r>
            <a:endParaRPr lang="en-US" sz="1400" dirty="0" smtClean="0"/>
          </a:p>
          <a:p>
            <a:pPr lvl="0" algn="r" rtl="1">
              <a:buFont typeface="Arial" pitchFamily="34" charset="0"/>
              <a:buChar char="•"/>
            </a:pPr>
            <a:r>
              <a:rPr lang="ar-SA" sz="1400" dirty="0" smtClean="0"/>
              <a:t>انشاء قاعدة معلومات باستخدام </a:t>
            </a:r>
            <a:r>
              <a:rPr lang="en-US" sz="1400" dirty="0" smtClean="0"/>
              <a:t>G.I.S </a:t>
            </a:r>
            <a:r>
              <a:rPr lang="ar-SA" sz="1400" dirty="0" smtClean="0"/>
              <a:t> لنظم ادارة العمران.</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Top)">
                                      <p:cBhvr>
                                        <p:cTn id="11" dur="500"/>
                                        <p:tgtEl>
                                          <p:spTgt spid="14"/>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strips(downLeft)">
                                      <p:cBhvr>
                                        <p:cTn id="15" dur="500"/>
                                        <p:tgtEl>
                                          <p:spTgt spid="22"/>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slide(fromTop)">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2"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589463" y="2004335"/>
            <a:ext cx="4478337" cy="332398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توافر عدد كبير من الخدمات العامة بالمدينة يتناسب مع مكانتها كعاصمة المركز </a:t>
            </a:r>
            <a:endParaRPr lang="en-US" sz="1400" dirty="0" smtClean="0"/>
          </a:p>
          <a:p>
            <a:pPr lvl="0" algn="r" rtl="1">
              <a:buFont typeface="Arial" pitchFamily="34" charset="0"/>
              <a:buChar char="•"/>
            </a:pPr>
            <a:r>
              <a:rPr lang="ar-EG" sz="1400" dirty="0" smtClean="0"/>
              <a:t>وجود التمويل اللازم للخدمات المطلوبة من خلال المستثمرين وجمعيات تنمية المجتمع المحلى </a:t>
            </a:r>
            <a:endParaRPr lang="en-US" sz="1400" dirty="0" smtClean="0"/>
          </a:p>
          <a:p>
            <a:pPr lvl="0" algn="r" rtl="1">
              <a:buFont typeface="Arial" pitchFamily="34" charset="0"/>
              <a:buChar char="•"/>
            </a:pPr>
            <a:r>
              <a:rPr lang="ar-EG" sz="1400" dirty="0" smtClean="0"/>
              <a:t>وجود اراضى فضاء وجيوب زراعية تصلح لتوطين الخدمات العامة </a:t>
            </a:r>
            <a:endParaRPr lang="en-US" sz="1400" dirty="0" smtClean="0"/>
          </a:p>
          <a:p>
            <a:pPr lvl="0" algn="r" rtl="1">
              <a:buFont typeface="Arial" pitchFamily="34" charset="0"/>
              <a:buChar char="•"/>
            </a:pPr>
            <a:r>
              <a:rPr lang="ar-EG" sz="1400" dirty="0" smtClean="0"/>
              <a:t>تركز معظم الخدمات الاقليمية على الطرق الرئيسية مما يسهل الوصول للخدمة لسد العجز الحالى والمستقبلى </a:t>
            </a:r>
            <a:endParaRPr lang="en-US" sz="1400" dirty="0" smtClean="0"/>
          </a:p>
          <a:p>
            <a:pPr lvl="0" algn="r" rtl="1">
              <a:buFont typeface="Arial" pitchFamily="34" charset="0"/>
              <a:buChar char="•"/>
            </a:pPr>
            <a:r>
              <a:rPr lang="ar-EG" sz="1400" dirty="0" smtClean="0"/>
              <a:t>وجود عدد كبير من الخدمات العامة يمكن رفع كفاءتها وتصبح مدينة ذات امكانيات هائلة </a:t>
            </a:r>
            <a:endParaRPr lang="en-US" sz="1400" dirty="0" smtClean="0"/>
          </a:p>
          <a:p>
            <a:pPr lvl="0" algn="r" rtl="1">
              <a:buFont typeface="Arial" pitchFamily="34" charset="0"/>
              <a:buChar char="•"/>
            </a:pPr>
            <a:r>
              <a:rPr lang="ar-EG" sz="1400" dirty="0" smtClean="0"/>
              <a:t>استغلال الاراضى الفضاء والتمويل من خلال جمعيات تنمية المجتمع فى توفير الخدمة ورفع كفاءتها </a:t>
            </a:r>
            <a:endParaRPr lang="en-US" sz="1400" dirty="0" smtClean="0"/>
          </a:p>
          <a:p>
            <a:pPr lvl="0" algn="r" rtl="1">
              <a:buFont typeface="Arial" pitchFamily="34" charset="0"/>
              <a:buChar char="•"/>
            </a:pPr>
            <a:r>
              <a:rPr lang="ar-EG" sz="1400" dirty="0" smtClean="0"/>
              <a:t>وجود جمعيات تنمية المجتمع لزيادة الوعى لدى المواطنين بأهمية الخدمات العامة والحفاظ عليها </a:t>
            </a:r>
            <a:endParaRPr lang="en-US" sz="1400" dirty="0" smtClean="0"/>
          </a:p>
          <a:p>
            <a:pPr lvl="0" algn="r" rtl="1">
              <a:buFont typeface="Arial" pitchFamily="34" charset="0"/>
              <a:buChar char="•"/>
            </a:pPr>
            <a:r>
              <a:rPr lang="ar-EG" sz="1400" dirty="0" smtClean="0"/>
              <a:t>وجود مستثمرين يمكن اقناعهم بالمشاركة فى تنمية قطاع الخدمات العام والخاص </a:t>
            </a:r>
            <a:endParaRPr lang="en-US" sz="1400" dirty="0" smtClean="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168720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4589463" y="5651256"/>
            <a:ext cx="4478337" cy="1154162"/>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80" dirty="0" smtClean="0"/>
              <a:t>تدعيم الخدمات القائمة وتوفيرها  لتحسين الظروف المعيشية للسكان </a:t>
            </a:r>
            <a:endParaRPr lang="en-US" sz="1380" dirty="0" smtClean="0"/>
          </a:p>
          <a:p>
            <a:pPr lvl="0" algn="r" rtl="1">
              <a:buFont typeface="Arial" pitchFamily="34" charset="0"/>
              <a:buChar char="•"/>
            </a:pPr>
            <a:r>
              <a:rPr lang="ar-EG" sz="1380" dirty="0" smtClean="0"/>
              <a:t>تعزيز الدور التنموى للمدينة كمدينة خدمية ثانوية بمحافظة المنيا </a:t>
            </a:r>
            <a:endParaRPr lang="en-US" sz="1380" dirty="0" smtClean="0"/>
          </a:p>
          <a:p>
            <a:pPr lvl="0" algn="r" rtl="1">
              <a:buFont typeface="Arial" pitchFamily="34" charset="0"/>
              <a:buChar char="•"/>
            </a:pPr>
            <a:r>
              <a:rPr lang="ar-EG" sz="1380" dirty="0" smtClean="0"/>
              <a:t>دفع عجلة التحضر بالمدينة وخلق خدمات (تجارية وغيرها) تقود عملية التنمية </a:t>
            </a:r>
            <a:endParaRPr lang="en-US" sz="1380" dirty="0" smtClean="0"/>
          </a:p>
          <a:p>
            <a:pPr lvl="0" algn="r" rtl="1">
              <a:buFont typeface="Arial" pitchFamily="34" charset="0"/>
              <a:buChar char="•"/>
            </a:pPr>
            <a:r>
              <a:rPr lang="ar-EG" sz="1380" dirty="0" smtClean="0"/>
              <a:t>رفع مستوى قطاع الخدمات مما يزيد من دورها التنموى على مستوى المحافظة</a:t>
            </a:r>
            <a:r>
              <a:rPr lang="ar-EG" sz="1380" b="1" dirty="0" smtClean="0"/>
              <a:t> </a:t>
            </a:r>
            <a:endParaRPr lang="en-US" sz="1380" dirty="0"/>
          </a:p>
        </p:txBody>
      </p:sp>
      <p:sp>
        <p:nvSpPr>
          <p:cNvPr id="29" name="Rectangle 225"/>
          <p:cNvSpPr>
            <a:spLocks noChangeArrowheads="1"/>
          </p:cNvSpPr>
          <p:nvPr/>
        </p:nvSpPr>
        <p:spPr bwMode="auto">
          <a:xfrm>
            <a:off x="4953000" y="5308602"/>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2" name="Rectangle 225"/>
          <p:cNvSpPr>
            <a:spLocks noChangeArrowheads="1"/>
          </p:cNvSpPr>
          <p:nvPr/>
        </p:nvSpPr>
        <p:spPr bwMode="auto">
          <a:xfrm>
            <a:off x="228600" y="1291770"/>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4-4 </a:t>
            </a:r>
            <a:r>
              <a:rPr lang="ar-EG" b="1" dirty="0" smtClean="0">
                <a:solidFill>
                  <a:schemeClr val="bg1">
                    <a:lumMod val="95000"/>
                  </a:schemeClr>
                </a:solidFill>
                <a:latin typeface="+mj-lt"/>
                <a:ea typeface="+mj-ea"/>
                <a:cs typeface="+mj-cs"/>
              </a:rPr>
              <a:t>قطاع  الخدمات</a:t>
            </a:r>
            <a:endParaRPr lang="en-US" b="1" dirty="0" smtClean="0">
              <a:solidFill>
                <a:schemeClr val="bg1">
                  <a:lumMod val="95000"/>
                </a:schemeClr>
              </a:solidFill>
              <a:latin typeface="+mj-lt"/>
              <a:ea typeface="+mj-ea"/>
              <a:cs typeface="+mj-cs"/>
            </a:endParaRPr>
          </a:p>
        </p:txBody>
      </p:sp>
      <p:sp>
        <p:nvSpPr>
          <p:cNvPr id="24" name="Rectangle 204"/>
          <p:cNvSpPr>
            <a:spLocks noChangeArrowheads="1"/>
          </p:cNvSpPr>
          <p:nvPr/>
        </p:nvSpPr>
        <p:spPr bwMode="auto">
          <a:xfrm>
            <a:off x="66367" y="2038620"/>
            <a:ext cx="4478337" cy="2893100"/>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عدم كفاءة الخدمات العامة القائمة وخاصة فى مجال التعليم والصحة </a:t>
            </a:r>
            <a:endParaRPr lang="en-US" sz="1400" dirty="0" smtClean="0"/>
          </a:p>
          <a:p>
            <a:pPr lvl="0" algn="r" rtl="1">
              <a:buFont typeface="Arial" pitchFamily="34" charset="0"/>
              <a:buChar char="•"/>
            </a:pPr>
            <a:r>
              <a:rPr lang="ar-EG" sz="1400" dirty="0" smtClean="0"/>
              <a:t>عدم الاهتمام بتوفير الخدمات دون الاعتماد على الحكومة المركزية والموازنة العامة </a:t>
            </a:r>
            <a:endParaRPr lang="en-US" sz="1400" dirty="0" smtClean="0"/>
          </a:p>
          <a:p>
            <a:pPr lvl="0" algn="r" rtl="1">
              <a:buFont typeface="Arial" pitchFamily="34" charset="0"/>
              <a:buChar char="•"/>
            </a:pPr>
            <a:r>
              <a:rPr lang="ar-EG" sz="1400" dirty="0" smtClean="0"/>
              <a:t>البعد عن تطوير مبانى الخدمة وعناصرها الا على فترات زمنية بعيدة مما يفقد الخدمة أهميتها </a:t>
            </a:r>
            <a:endParaRPr lang="en-US" sz="1400" dirty="0" smtClean="0"/>
          </a:p>
          <a:p>
            <a:pPr lvl="0" algn="r" rtl="1">
              <a:buFont typeface="Arial" pitchFamily="34" charset="0"/>
              <a:buChar char="•"/>
            </a:pPr>
            <a:r>
              <a:rPr lang="ar-EG" sz="1400" dirty="0" smtClean="0"/>
              <a:t>عدم الاهتمام الكافى بالمرأة والطفل فى الخدمات الصحية المتوفرة بالمدينة </a:t>
            </a:r>
            <a:endParaRPr lang="en-US" sz="1400" dirty="0" smtClean="0"/>
          </a:p>
          <a:p>
            <a:pPr lvl="0" algn="r" rtl="1">
              <a:buFont typeface="Arial" pitchFamily="34" charset="0"/>
              <a:buChar char="•"/>
            </a:pPr>
            <a:r>
              <a:rPr lang="ar-EG" sz="1400" dirty="0" smtClean="0"/>
              <a:t>عدم الاهتمام بهذة الخدمات قد يؤدى الى هجرة السكان من مدينة الى اخرى </a:t>
            </a:r>
            <a:endParaRPr lang="en-US" sz="1400" dirty="0" smtClean="0"/>
          </a:p>
          <a:p>
            <a:pPr lvl="0" algn="r" rtl="1">
              <a:buFont typeface="Arial" pitchFamily="34" charset="0"/>
              <a:buChar char="•"/>
            </a:pPr>
            <a:r>
              <a:rPr lang="ar-EG" sz="1400" dirty="0" smtClean="0"/>
              <a:t>عدم التخلص الامن من المخلفات تلك الخدمات وخاصة الصحية منها قد يؤدى الى تلوث بيئى </a:t>
            </a:r>
            <a:endParaRPr lang="en-US" sz="1400" dirty="0" smtClean="0"/>
          </a:p>
          <a:p>
            <a:pPr lvl="0" algn="r" rtl="1">
              <a:buFont typeface="Arial" pitchFamily="34" charset="0"/>
              <a:buChar char="•"/>
            </a:pPr>
            <a:r>
              <a:rPr lang="ar-EG" sz="1400" dirty="0" smtClean="0"/>
              <a:t>عدم الاهتمام بالمسطحات المفتوحة فى المبانى التعليمية قد بالسلب على صحة طلابها </a:t>
            </a:r>
            <a:endParaRPr lang="en-US" sz="1400" dirty="0" smtClean="0"/>
          </a:p>
          <a:p>
            <a:pPr algn="r" rtl="1">
              <a:buFont typeface="Arial" pitchFamily="34" charset="0"/>
              <a:buChar char="•"/>
            </a:pPr>
            <a:r>
              <a:rPr lang="ar-EG" sz="1400" dirty="0" smtClean="0"/>
              <a:t>عدم الاقبال على تنفيذ الخدمات ذات العائد الاستثمارى لرفع العبء عن الخدمات الحكومية </a:t>
            </a:r>
            <a:endParaRPr lang="en-US" sz="1400" dirty="0"/>
          </a:p>
        </p:txBody>
      </p:sp>
      <p:sp>
        <p:nvSpPr>
          <p:cNvPr id="25" name="Rectangle 225"/>
          <p:cNvSpPr>
            <a:spLocks noChangeArrowheads="1"/>
          </p:cNvSpPr>
          <p:nvPr/>
        </p:nvSpPr>
        <p:spPr bwMode="auto">
          <a:xfrm>
            <a:off x="375312" y="1676400"/>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48904" y="5680518"/>
            <a:ext cx="4478337" cy="9541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400" dirty="0" smtClean="0"/>
              <a:t>توفير الخدمات العامة بكافة انواعها ومستوياتها بكفاءة وجودة عالية </a:t>
            </a:r>
            <a:endParaRPr lang="en-US" sz="1400" dirty="0" smtClean="0"/>
          </a:p>
          <a:p>
            <a:pPr lvl="0" algn="r" rtl="1">
              <a:buFont typeface="Arial" pitchFamily="34" charset="0"/>
              <a:buChar char="•"/>
            </a:pPr>
            <a:r>
              <a:rPr lang="ar-EG" sz="1400" dirty="0" smtClean="0"/>
              <a:t>ضمان حصول محدودى الدخل على الخدمات والدعم </a:t>
            </a:r>
            <a:endParaRPr lang="en-US" sz="1400" dirty="0" smtClean="0"/>
          </a:p>
          <a:p>
            <a:pPr lvl="0" algn="r" rtl="1">
              <a:buFont typeface="Arial" pitchFamily="34" charset="0"/>
              <a:buChar char="•"/>
            </a:pPr>
            <a:r>
              <a:rPr lang="ar-EG" sz="1400" dirty="0" smtClean="0"/>
              <a:t>تفعيل دور جمعيات المجتمع المدنى فى الاسهام لتوفير بعض الخدمات </a:t>
            </a:r>
            <a:endParaRPr lang="en-US" sz="1400" dirty="0" smtClean="0"/>
          </a:p>
          <a:p>
            <a:pPr lvl="0" algn="r" rtl="1">
              <a:buFont typeface="Arial" pitchFamily="34" charset="0"/>
              <a:buChar char="•"/>
            </a:pPr>
            <a:r>
              <a:rPr lang="ar-EG" sz="1400" dirty="0" smtClean="0"/>
              <a:t>تفعيل الدور الاجنماعى لسكان المدينة وتوفير الخدمات المناسبة لهم  </a:t>
            </a:r>
            <a:endParaRPr lang="en-US" sz="1400" dirty="0"/>
          </a:p>
        </p:txBody>
      </p:sp>
      <p:sp>
        <p:nvSpPr>
          <p:cNvPr id="31" name="Rectangle 225"/>
          <p:cNvSpPr>
            <a:spLocks noChangeArrowheads="1"/>
          </p:cNvSpPr>
          <p:nvPr/>
        </p:nvSpPr>
        <p:spPr bwMode="auto">
          <a:xfrm>
            <a:off x="412441" y="5337864"/>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500"/>
                                        <p:tgtEl>
                                          <p:spTgt spid="2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Left)">
                                      <p:cBhvr>
                                        <p:cTn id="11" dur="500"/>
                                        <p:tgtEl>
                                          <p:spTgt spid="2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Top)">
                                      <p:cBhvr>
                                        <p:cTn id="15" dur="500"/>
                                        <p:tgtEl>
                                          <p:spTgt spid="20"/>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strips(downLeft)">
                                      <p:cBhvr>
                                        <p:cTn id="19" dur="500"/>
                                        <p:tgtEl>
                                          <p:spTgt spid="25"/>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lide(fromTop)">
                                      <p:cBhvr>
                                        <p:cTn id="23" dur="500"/>
                                        <p:tgtEl>
                                          <p:spTgt spid="24"/>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Top)">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2" grpId="0" animBg="1"/>
      <p:bldP spid="24" grpId="0" animBg="1"/>
      <p:bldP spid="25" grpId="0" animBg="1"/>
      <p:bldP spid="19"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04"/>
          <p:cNvSpPr>
            <a:spLocks noChangeArrowheads="1"/>
          </p:cNvSpPr>
          <p:nvPr/>
        </p:nvSpPr>
        <p:spPr bwMode="auto">
          <a:xfrm>
            <a:off x="762000" y="1518813"/>
            <a:ext cx="8028296" cy="69249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اقامة مجمع طبى متخصص</a:t>
            </a:r>
            <a:endParaRPr lang="en-US" sz="1300" dirty="0" smtClean="0"/>
          </a:p>
          <a:p>
            <a:pPr lvl="0" algn="r" rtl="1">
              <a:buFont typeface="Arial" pitchFamily="34" charset="0"/>
              <a:buChar char="•"/>
            </a:pPr>
            <a:r>
              <a:rPr lang="ar-EG" sz="1300" dirty="0" smtClean="0"/>
              <a:t>انشاء مجمع مدارس ويحنوى ايضا على مراكز تدريب</a:t>
            </a:r>
            <a:endParaRPr lang="en-US" sz="1300" dirty="0" smtClean="0"/>
          </a:p>
          <a:p>
            <a:pPr lvl="0" algn="r" rtl="1">
              <a:buFont typeface="Arial" pitchFamily="34" charset="0"/>
              <a:buChar char="•"/>
            </a:pPr>
            <a:r>
              <a:rPr lang="ar-EG" sz="1300" dirty="0" smtClean="0"/>
              <a:t>اقامة مجمع للخدمات المالية والادارية</a:t>
            </a:r>
            <a:endParaRPr lang="en-US" sz="1300" dirty="0"/>
          </a:p>
        </p:txBody>
      </p:sp>
      <p:sp>
        <p:nvSpPr>
          <p:cNvPr id="20" name="Rectangle 225"/>
          <p:cNvSpPr>
            <a:spLocks noChangeArrowheads="1"/>
          </p:cNvSpPr>
          <p:nvPr/>
        </p:nvSpPr>
        <p:spPr bwMode="auto">
          <a:xfrm>
            <a:off x="228600" y="2169888"/>
            <a:ext cx="86868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الاحتياج الكلي من الخدمات</a:t>
            </a:r>
            <a:endParaRPr lang="en-US" sz="1600" b="1" dirty="0" smtClean="0">
              <a:solidFill>
                <a:schemeClr val="bg1">
                  <a:lumMod val="95000"/>
                </a:schemeClr>
              </a:solidFill>
            </a:endParaRPr>
          </a:p>
        </p:txBody>
      </p:sp>
      <p:sp>
        <p:nvSpPr>
          <p:cNvPr id="24"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25" name="Picture 24"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26"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15" name="Rectangle 225"/>
          <p:cNvSpPr>
            <a:spLocks noChangeArrowheads="1"/>
          </p:cNvSpPr>
          <p:nvPr/>
        </p:nvSpPr>
        <p:spPr bwMode="auto">
          <a:xfrm>
            <a:off x="228600" y="1261550"/>
            <a:ext cx="86868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graphicFrame>
        <p:nvGraphicFramePr>
          <p:cNvPr id="27" name="Table 26"/>
          <p:cNvGraphicFramePr>
            <a:graphicFrameLocks noGrp="1"/>
          </p:cNvGraphicFramePr>
          <p:nvPr/>
        </p:nvGraphicFramePr>
        <p:xfrm>
          <a:off x="254000" y="2509155"/>
          <a:ext cx="8712200" cy="4317952"/>
        </p:xfrm>
        <a:graphic>
          <a:graphicData uri="http://schemas.openxmlformats.org/drawingml/2006/table">
            <a:tbl>
              <a:tblPr rtl="1" firstRow="1" firstCol="1" lastRow="1" lastCol="1" bandRow="1" bandCol="1">
                <a:effectLst>
                  <a:outerShdw blurRad="50800" dist="38100" dir="2700000" algn="tl" rotWithShape="0">
                    <a:prstClr val="black">
                      <a:alpha val="40000"/>
                    </a:prstClr>
                  </a:outerShdw>
                </a:effectLst>
                <a:tableStyleId>{8A107856-5554-42FB-B03E-39F5DBC370BA}</a:tableStyleId>
              </a:tblPr>
              <a:tblGrid>
                <a:gridCol w="1191115"/>
                <a:gridCol w="732993"/>
                <a:gridCol w="828606"/>
                <a:gridCol w="1021627"/>
                <a:gridCol w="908112"/>
                <a:gridCol w="910164"/>
                <a:gridCol w="773897"/>
                <a:gridCol w="700964"/>
                <a:gridCol w="869354"/>
                <a:gridCol w="775368"/>
              </a:tblGrid>
              <a:tr h="195468">
                <a:tc rowSpan="2" gridSpan="3">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الخدمة</a:t>
                      </a:r>
                      <a:endParaRPr lang="en-US" sz="1000" b="1" kern="1200" dirty="0">
                        <a:solidFill>
                          <a:schemeClr val="tx1"/>
                        </a:solidFill>
                        <a:latin typeface="+mj-lt"/>
                        <a:ea typeface="+mj-ea"/>
                        <a:cs typeface="+mj-cs"/>
                      </a:endParaRPr>
                    </a:p>
                  </a:txBody>
                  <a:tcPr marL="28691" marR="28691" marT="0" marB="0" anchor="ctr"/>
                </a:tc>
                <a:tc rowSpan="2" hMerge="1">
                  <a:txBody>
                    <a:bodyPr/>
                    <a:lstStyle/>
                    <a:p>
                      <a:endParaRPr lang="en-US"/>
                    </a:p>
                  </a:txBody>
                  <a:tcPr/>
                </a:tc>
                <a:tc rowSpan="2" hMerge="1">
                  <a:txBody>
                    <a:bodyPr/>
                    <a:lstStyle/>
                    <a:p>
                      <a:pPr marL="71755" marR="71755" algn="ctr" rtl="1">
                        <a:lnSpc>
                          <a:spcPts val="1600"/>
                        </a:lnSpc>
                        <a:spcBef>
                          <a:spcPts val="0"/>
                        </a:spcBef>
                        <a:spcAft>
                          <a:spcPts val="0"/>
                        </a:spcAft>
                        <a:tabLst>
                          <a:tab pos="0" algn="l"/>
                        </a:tabLst>
                      </a:pPr>
                      <a:endParaRPr lang="en-US" sz="1000" b="1" kern="1200" dirty="0">
                        <a:solidFill>
                          <a:schemeClr val="tx1"/>
                        </a:solidFill>
                        <a:latin typeface="+mj-lt"/>
                        <a:ea typeface="+mj-ea"/>
                        <a:cs typeface="+mj-cs"/>
                      </a:endParaRPr>
                    </a:p>
                  </a:txBody>
                  <a:tcPr marL="28691" marR="28691" marT="0" marB="0" anchor="ctr"/>
                </a:tc>
                <a:tc rowSpan="2">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b="1" kern="1200" dirty="0" smtClean="0">
                          <a:solidFill>
                            <a:schemeClr val="tx1"/>
                          </a:solidFill>
                          <a:latin typeface="+mn-lt"/>
                          <a:ea typeface="+mn-ea"/>
                          <a:cs typeface="+mn-cs"/>
                        </a:rPr>
                        <a:t>الكثافة والمعدل</a:t>
                      </a:r>
                      <a:r>
                        <a:rPr lang="ar-EG" sz="1000" b="1" kern="1200" baseline="0" dirty="0" smtClean="0">
                          <a:solidFill>
                            <a:schemeClr val="tx1"/>
                          </a:solidFill>
                          <a:latin typeface="+mn-lt"/>
                          <a:ea typeface="+mn-ea"/>
                          <a:cs typeface="+mn-cs"/>
                        </a:rPr>
                        <a:t> المقترح</a:t>
                      </a:r>
                      <a:endParaRPr lang="en-US" sz="1000" b="1" kern="1200" dirty="0" smtClean="0">
                        <a:solidFill>
                          <a:schemeClr val="tx1"/>
                        </a:solidFill>
                        <a:latin typeface="+mn-lt"/>
                        <a:ea typeface="+mn-ea"/>
                        <a:cs typeface="+mn-cs"/>
                      </a:endParaRPr>
                    </a:p>
                  </a:txBody>
                  <a:tcPr marL="28691" marR="28691" marT="0" marB="0" anchor="ctr"/>
                </a:tc>
                <a:tc gridSpan="2">
                  <a:txBody>
                    <a:bodyPr/>
                    <a:lstStyle/>
                    <a:p>
                      <a:pPr marL="0" marR="0" algn="ctr" rtl="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الإحتياج الحالي</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100" kern="1200" dirty="0">
                        <a:solidFill>
                          <a:schemeClr val="tx1"/>
                        </a:solidFill>
                        <a:latin typeface="+mj-lt"/>
                        <a:ea typeface="+mj-ea"/>
                        <a:cs typeface="+mj-cs"/>
                      </a:endParaRPr>
                    </a:p>
                  </a:txBody>
                  <a:tcPr marL="28691" marR="28691" marT="0" marB="0" anchor="ctr"/>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الإحتياج المستقبلي</a:t>
                      </a:r>
                      <a:endParaRPr lang="en-US" sz="1000" kern="1200" dirty="0">
                        <a:solidFill>
                          <a:schemeClr val="tx1"/>
                        </a:solidFill>
                        <a:latin typeface="+mj-lt"/>
                        <a:ea typeface="+mj-ea"/>
                        <a:cs typeface="+mj-cs"/>
                      </a:endParaRPr>
                    </a:p>
                  </a:txBody>
                  <a:tcPr marL="28691" marR="28691" marT="0" marB="0" anchor="ctr"/>
                </a:tc>
                <a:tc hMerge="1">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100" b="1" kern="1200" dirty="0">
                        <a:solidFill>
                          <a:schemeClr val="tx1"/>
                        </a:solidFill>
                        <a:latin typeface="+mj-lt"/>
                        <a:ea typeface="+mj-ea"/>
                        <a:cs typeface="+mj-cs"/>
                      </a:endParaRPr>
                    </a:p>
                  </a:txBody>
                  <a:tcPr marL="28691" marR="28691" marT="0" marB="0" anchor="ctr"/>
                </a:tc>
                <a:tc gridSpan="2">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b="1" kern="1200" dirty="0" smtClean="0">
                          <a:solidFill>
                            <a:schemeClr val="tx1"/>
                          </a:solidFill>
                          <a:latin typeface="+mj-lt"/>
                          <a:ea typeface="+mj-ea"/>
                          <a:cs typeface="+mj-cs"/>
                        </a:rPr>
                        <a:t>الإحتياج الكلي</a:t>
                      </a:r>
                      <a:endParaRPr lang="en-US" sz="1000" b="1" kern="1200" dirty="0">
                        <a:solidFill>
                          <a:schemeClr val="tx1"/>
                        </a:solidFill>
                        <a:latin typeface="+mj-lt"/>
                        <a:ea typeface="+mj-ea"/>
                        <a:cs typeface="+mj-cs"/>
                      </a:endParaRPr>
                    </a:p>
                  </a:txBody>
                  <a:tcPr marL="28691" marR="28691" marT="0" marB="0" anchor="ctr"/>
                </a:tc>
                <a:tc hMerge="1">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100" b="1" kern="1200" dirty="0">
                        <a:solidFill>
                          <a:schemeClr val="tx1"/>
                        </a:solidFill>
                        <a:latin typeface="+mj-lt"/>
                        <a:ea typeface="+mj-ea"/>
                        <a:cs typeface="+mj-cs"/>
                      </a:endParaRPr>
                    </a:p>
                  </a:txBody>
                  <a:tcPr marL="28691" marR="28691" marT="0" marB="0" anchor="ctr"/>
                </a:tc>
              </a:tr>
              <a:tr h="249628">
                <a:tc gridSpan="3"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nchor="ctr"/>
                </a:tc>
                <a:tc hMerge="1"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a:tc>
                <a:tc hMerge="1" vMerge="1">
                  <a:txBody>
                    <a:bodyPr/>
                    <a:lstStyle/>
                    <a:p>
                      <a:endParaRPr lang="en-US"/>
                    </a:p>
                  </a:txBody>
                  <a:tcPr/>
                </a:tc>
                <a:tc vMerge="1">
                  <a:txBody>
                    <a:bodyPr/>
                    <a:lstStyle/>
                    <a:p>
                      <a:pPr marL="0" marR="0" algn="ctr" rtl="1">
                        <a:lnSpc>
                          <a:spcPts val="1600"/>
                        </a:lnSpc>
                        <a:spcBef>
                          <a:spcPts val="0"/>
                        </a:spcBef>
                        <a:spcAft>
                          <a:spcPts val="0"/>
                        </a:spcAft>
                        <a:tabLst>
                          <a:tab pos="0" algn="l"/>
                          <a:tab pos="2637155" algn="ctr"/>
                          <a:tab pos="5274310" algn="r"/>
                        </a:tabLst>
                      </a:pPr>
                      <a:endParaRPr lang="en-US" sz="1000" b="1" kern="1200" dirty="0">
                        <a:solidFill>
                          <a:schemeClr val="tx1"/>
                        </a:solidFill>
                        <a:latin typeface="+mj-lt"/>
                        <a:ea typeface="+mj-ea"/>
                        <a:cs typeface="+mj-cs"/>
                      </a:endParaRPr>
                    </a:p>
                  </a:txBody>
                  <a:tcPr marL="28691" marR="28691" marT="0" marB="0" anchor="ctr"/>
                </a:tc>
                <a:tc>
                  <a:txBody>
                    <a:bodyPr/>
                    <a:lstStyle/>
                    <a:p>
                      <a:pPr marL="0" marR="0" algn="ctr" rtl="1">
                        <a:lnSpc>
                          <a:spcPts val="1600"/>
                        </a:lnSpc>
                        <a:spcBef>
                          <a:spcPts val="0"/>
                        </a:spcBef>
                        <a:spcAft>
                          <a:spcPts val="0"/>
                        </a:spcAft>
                        <a:tabLst>
                          <a:tab pos="0" algn="l"/>
                          <a:tab pos="2637155" algn="ctr"/>
                          <a:tab pos="5274310" algn="r"/>
                        </a:tabLst>
                      </a:pPr>
                      <a:r>
                        <a:rPr lang="ar-EG" sz="1000" b="1" kern="1200" dirty="0" smtClean="0">
                          <a:solidFill>
                            <a:schemeClr val="tx1"/>
                          </a:solidFill>
                          <a:latin typeface="+mj-lt"/>
                          <a:ea typeface="+mj-ea"/>
                          <a:cs typeface="+mj-cs"/>
                        </a:rPr>
                        <a:t>عدد الوحدات</a:t>
                      </a:r>
                      <a:endParaRPr lang="en-US" sz="1000" b="1"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المساحة</a:t>
                      </a:r>
                      <a:endParaRPr lang="en-US" sz="1000" b="1"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عدد الوحدات </a:t>
                      </a:r>
                      <a:endParaRPr lang="en-US" sz="1000" b="1"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b="1" kern="1200" dirty="0" smtClean="0">
                          <a:solidFill>
                            <a:schemeClr val="tx1"/>
                          </a:solidFill>
                          <a:latin typeface="+mj-lt"/>
                          <a:ea typeface="+mj-ea"/>
                          <a:cs typeface="+mj-cs"/>
                        </a:rPr>
                        <a:t>المساحة</a:t>
                      </a:r>
                      <a:endParaRPr lang="en-US" sz="1000" b="1"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عدد الوحدات </a:t>
                      </a:r>
                      <a:endParaRPr lang="en-US" sz="1000" b="1"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b="1" kern="1200" dirty="0" smtClean="0">
                          <a:solidFill>
                            <a:schemeClr val="tx1"/>
                          </a:solidFill>
                          <a:latin typeface="+mj-lt"/>
                          <a:ea typeface="+mj-ea"/>
                          <a:cs typeface="+mj-cs"/>
                        </a:rPr>
                        <a:t>المساحة</a:t>
                      </a:r>
                      <a:endParaRPr lang="en-US" sz="1000" b="1" kern="1200" dirty="0">
                        <a:solidFill>
                          <a:schemeClr val="tx1"/>
                        </a:solidFill>
                        <a:latin typeface="+mj-lt"/>
                        <a:ea typeface="+mj-ea"/>
                        <a:cs typeface="+mj-cs"/>
                      </a:endParaRPr>
                    </a:p>
                  </a:txBody>
                  <a:tcPr marL="28691" marR="28691" marT="0" marB="0" anchor="ctr"/>
                </a:tc>
              </a:tr>
              <a:tr h="195468">
                <a:tc rowSpan="3">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الخدمات</a:t>
                      </a:r>
                    </a:p>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التعليمية</a:t>
                      </a:r>
                      <a:endParaRPr lang="en-US" sz="1000" b="1" kern="1200" dirty="0">
                        <a:solidFill>
                          <a:schemeClr val="tx1"/>
                        </a:solidFill>
                        <a:latin typeface="+mj-lt"/>
                        <a:ea typeface="+mj-ea"/>
                        <a:cs typeface="+mj-cs"/>
                      </a:endParaRPr>
                    </a:p>
                  </a:txBody>
                  <a:tcPr marL="28691" marR="28691" marT="0" marB="0" vert="vert"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الإبتدائي</a:t>
                      </a:r>
                      <a:endParaRPr lang="en-US" sz="1000" kern="1200" dirty="0">
                        <a:solidFill>
                          <a:schemeClr val="tx1"/>
                        </a:solidFill>
                        <a:latin typeface="+mj-lt"/>
                        <a:ea typeface="+mj-ea"/>
                        <a:cs typeface="+mj-cs"/>
                      </a:endParaRPr>
                    </a:p>
                  </a:txBody>
                  <a:tcPr marL="28691" marR="28691" marT="0" marB="0" anchor="ctr"/>
                </a:tc>
                <a:tc row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التعليم الاساسي</a:t>
                      </a:r>
                      <a:endParaRPr lang="en-US" sz="1000" kern="1200" dirty="0">
                        <a:solidFill>
                          <a:schemeClr val="tx1"/>
                        </a:solidFill>
                        <a:latin typeface="+mj-lt"/>
                        <a:ea typeface="+mj-ea"/>
                        <a:cs typeface="+mj-cs"/>
                      </a:endParaRPr>
                    </a:p>
                  </a:txBody>
                  <a:tcPr marL="28691" marR="28691" marT="0" marB="0" anchor="ctr"/>
                </a:tc>
                <a:tc rowSpan="2">
                  <a:txBody>
                    <a:bodyPr/>
                    <a:lstStyle/>
                    <a:p>
                      <a:pPr algn="ctr" rtl="1" fontAlgn="b"/>
                      <a:r>
                        <a:rPr lang="ar-EG" sz="1000" kern="1200" dirty="0" smtClean="0">
                          <a:solidFill>
                            <a:schemeClr val="tx1"/>
                          </a:solidFill>
                          <a:latin typeface="+mj-lt"/>
                          <a:ea typeface="+mj-ea"/>
                          <a:cs typeface="+mj-cs"/>
                        </a:rPr>
                        <a:t>40 طالب/ فصل</a:t>
                      </a:r>
                    </a:p>
                  </a:txBody>
                  <a:tcPr marL="9525" marR="9525" marT="9525" marB="0" anchor="ctr"/>
                </a:tc>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000" kern="1200" dirty="0" smtClean="0">
                          <a:solidFill>
                            <a:schemeClr val="tx1"/>
                          </a:solidFill>
                          <a:latin typeface="+mj-lt"/>
                          <a:ea typeface="+mj-ea"/>
                          <a:cs typeface="+mj-cs"/>
                        </a:rPr>
                        <a:t>2 مدرسة</a:t>
                      </a:r>
                      <a:endParaRPr lang="en-US" sz="1000" kern="1200" dirty="0" smtClean="0">
                        <a:solidFill>
                          <a:schemeClr val="tx1"/>
                        </a:solidFill>
                        <a:latin typeface="+mj-lt"/>
                        <a:ea typeface="+mj-ea"/>
                        <a:cs typeface="+mj-cs"/>
                      </a:endParaRPr>
                    </a:p>
                  </a:txBody>
                  <a:tcPr marL="28691" marR="28691" marT="0" marB="0" anchor="ctr"/>
                </a:tc>
                <a:tc rowSpan="2">
                  <a:txBody>
                    <a:bodyPr/>
                    <a:lstStyle/>
                    <a:p>
                      <a:pPr algn="ctr" rtl="1"/>
                      <a:r>
                        <a:rPr lang="ar-EG" sz="1000" kern="1200" dirty="0" smtClean="0">
                          <a:solidFill>
                            <a:schemeClr val="tx1"/>
                          </a:solidFill>
                          <a:latin typeface="+mj-lt"/>
                          <a:ea typeface="+mj-ea"/>
                          <a:cs typeface="+mj-cs"/>
                        </a:rPr>
                        <a:t>1.19</a:t>
                      </a:r>
                      <a:endParaRPr lang="en-US" sz="1000" kern="1200" dirty="0" smtClean="0">
                        <a:solidFill>
                          <a:schemeClr val="tx1"/>
                        </a:solidFill>
                        <a:latin typeface="+mj-lt"/>
                        <a:ea typeface="+mj-ea"/>
                        <a:cs typeface="+mj-cs"/>
                      </a:endParaRPr>
                    </a:p>
                  </a:txBody>
                  <a:tcPr marL="28691" marR="28691" marT="0" marB="0" anchor="ctr"/>
                </a:tc>
                <a:tc rowSpan="2">
                  <a:txBody>
                    <a:bodyPr/>
                    <a:lstStyle/>
                    <a:p>
                      <a:pPr algn="ctr" rtl="1"/>
                      <a:r>
                        <a:rPr lang="ar-EG" sz="1000" kern="1200" dirty="0" smtClean="0">
                          <a:solidFill>
                            <a:schemeClr val="tx1"/>
                          </a:solidFill>
                          <a:latin typeface="+mj-lt"/>
                          <a:ea typeface="+mj-ea"/>
                          <a:cs typeface="+mj-cs"/>
                        </a:rPr>
                        <a:t>8 مدرسة</a:t>
                      </a:r>
                      <a:endParaRPr lang="en-US" sz="1000" kern="1200" dirty="0" smtClean="0">
                        <a:solidFill>
                          <a:schemeClr val="tx1"/>
                        </a:solidFill>
                        <a:latin typeface="+mj-lt"/>
                        <a:ea typeface="+mj-ea"/>
                        <a:cs typeface="+mj-cs"/>
                      </a:endParaRPr>
                    </a:p>
                  </a:txBody>
                  <a:tcPr marL="28691" marR="28691" marT="0" marB="0" anchor="ctr"/>
                </a:tc>
                <a:tc rowSpan="2">
                  <a:txBody>
                    <a:bodyPr/>
                    <a:lstStyle/>
                    <a:p>
                      <a:pPr algn="ctr" rtl="1"/>
                      <a:r>
                        <a:rPr lang="ar-EG" sz="1000" kern="1200" dirty="0" smtClean="0">
                          <a:solidFill>
                            <a:schemeClr val="tx1"/>
                          </a:solidFill>
                          <a:latin typeface="+mj-lt"/>
                          <a:ea typeface="+mj-ea"/>
                          <a:cs typeface="+mj-cs"/>
                        </a:rPr>
                        <a:t>4.8</a:t>
                      </a:r>
                      <a:endParaRPr lang="en-US" sz="1000" kern="1200" dirty="0" smtClean="0">
                        <a:solidFill>
                          <a:schemeClr val="tx1"/>
                        </a:solidFill>
                        <a:latin typeface="+mj-lt"/>
                        <a:ea typeface="+mj-ea"/>
                        <a:cs typeface="+mj-cs"/>
                      </a:endParaRPr>
                    </a:p>
                  </a:txBody>
                  <a:tcPr marL="28691" marR="28691" marT="0" marB="0" anchor="ctr"/>
                </a:tc>
                <a:tc rowSpan="2">
                  <a:txBody>
                    <a:bodyPr/>
                    <a:lstStyle/>
                    <a:p>
                      <a:pPr algn="ctr" rtl="1"/>
                      <a:r>
                        <a:rPr lang="ar-EG" sz="1000" kern="1200" dirty="0" smtClean="0">
                          <a:solidFill>
                            <a:schemeClr val="tx1"/>
                          </a:solidFill>
                          <a:latin typeface="+mj-lt"/>
                          <a:ea typeface="+mj-ea"/>
                          <a:cs typeface="+mj-cs"/>
                        </a:rPr>
                        <a:t>10</a:t>
                      </a:r>
                      <a:r>
                        <a:rPr lang="ar-EG" sz="1000" kern="1200" baseline="0" dirty="0" smtClean="0">
                          <a:solidFill>
                            <a:schemeClr val="tx1"/>
                          </a:solidFill>
                          <a:latin typeface="+mj-lt"/>
                          <a:ea typeface="+mj-ea"/>
                          <a:cs typeface="+mj-cs"/>
                        </a:rPr>
                        <a:t> مدارس</a:t>
                      </a:r>
                      <a:endParaRPr lang="en-US" sz="1000" kern="1200" dirty="0" smtClean="0">
                        <a:solidFill>
                          <a:schemeClr val="tx1"/>
                        </a:solidFill>
                        <a:latin typeface="+mj-lt"/>
                        <a:ea typeface="+mj-ea"/>
                        <a:cs typeface="+mj-cs"/>
                      </a:endParaRPr>
                    </a:p>
                  </a:txBody>
                  <a:tcPr marL="28691" marR="28691" marT="0" marB="0" anchor="ctr"/>
                </a:tc>
                <a:tc rowSpan="2">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5.95</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350" dirty="0">
                        <a:latin typeface="Times New Roman"/>
                        <a:ea typeface="Times New Roman"/>
                        <a:cs typeface="Traditional Arabic"/>
                      </a:endParaRPr>
                    </a:p>
                  </a:txBody>
                  <a:tcPr marL="28691" marR="28691" marT="0" marB="0" vert="vert"/>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الإعدادي</a:t>
                      </a:r>
                      <a:endParaRPr lang="en-US" sz="1000" kern="1200" dirty="0">
                        <a:solidFill>
                          <a:schemeClr val="tx1"/>
                        </a:solidFill>
                        <a:latin typeface="+mj-lt"/>
                        <a:ea typeface="+mj-ea"/>
                        <a:cs typeface="+mj-cs"/>
                      </a:endParaRPr>
                    </a:p>
                  </a:txBody>
                  <a:tcPr marL="28691" marR="28691" marT="0" marB="0" anchor="ctr"/>
                </a:tc>
                <a:tc v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vMerge="1">
                  <a:txBody>
                    <a:bodyPr/>
                    <a:lstStyle/>
                    <a:p>
                      <a:pPr algn="ctr" rtl="1" fontAlgn="b"/>
                      <a:endParaRPr lang="ar-EG" sz="1000" kern="1200" dirty="0" smtClean="0">
                        <a:solidFill>
                          <a:schemeClr val="tx1"/>
                        </a:solidFill>
                        <a:latin typeface="+mj-lt"/>
                        <a:ea typeface="+mj-ea"/>
                        <a:cs typeface="+mj-cs"/>
                      </a:endParaRPr>
                    </a:p>
                  </a:txBody>
                  <a:tcPr marL="9525" marR="9525" marT="9525" marB="0" anchor="b"/>
                </a:tc>
                <a:tc vMerge="1">
                  <a:txBody>
                    <a:bodyPr/>
                    <a:lstStyle/>
                    <a:p>
                      <a:pPr marL="0" marR="0"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v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v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vMerge="1">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000" kern="1200" dirty="0">
                        <a:solidFill>
                          <a:schemeClr val="tx1"/>
                        </a:solidFill>
                        <a:latin typeface="+mj-lt"/>
                        <a:ea typeface="+mj-ea"/>
                        <a:cs typeface="+mj-cs"/>
                      </a:endParaRPr>
                    </a:p>
                  </a:txBody>
                  <a:tcPr marL="28691" marR="28691" marT="0" marB="0" anchor="ctr"/>
                </a:tc>
                <a:tc vMerge="1">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000" kern="1200" dirty="0">
                        <a:solidFill>
                          <a:schemeClr val="tx1"/>
                        </a:solidFill>
                        <a:latin typeface="+mj-lt"/>
                        <a:ea typeface="+mj-ea"/>
                        <a:cs typeface="+mj-cs"/>
                      </a:endParaRPr>
                    </a:p>
                  </a:txBody>
                  <a:tcPr marL="28691" marR="28691" marT="0" marB="0" anchor="ctr"/>
                </a:tc>
                <a:tc vMerge="1">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35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الثانوي التجاري</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b" latinLnBrk="0" hangingPunct="1">
                        <a:lnSpc>
                          <a:spcPct val="100000"/>
                        </a:lnSpc>
                        <a:spcBef>
                          <a:spcPts val="0"/>
                        </a:spcBef>
                        <a:spcAft>
                          <a:spcPts val="0"/>
                        </a:spcAft>
                        <a:buClrTx/>
                        <a:buSzTx/>
                        <a:buFontTx/>
                        <a:buNone/>
                        <a:tabLst/>
                        <a:defRPr/>
                      </a:pPr>
                      <a:r>
                        <a:rPr lang="ar-EG" sz="1000" kern="1200" dirty="0" smtClean="0">
                          <a:solidFill>
                            <a:schemeClr val="tx1"/>
                          </a:solidFill>
                          <a:latin typeface="+mj-lt"/>
                          <a:ea typeface="+mj-ea"/>
                          <a:cs typeface="+mj-cs"/>
                        </a:rPr>
                        <a:t>36 طالب/فصل</a:t>
                      </a:r>
                    </a:p>
                  </a:txBody>
                  <a:tcPr marL="9525" marR="9525" marT="9525" marB="0" anchor="b"/>
                </a:tc>
                <a:tc>
                  <a:txBody>
                    <a:bodyPr/>
                    <a:lstStyle/>
                    <a:p>
                      <a:pPr marL="0" marR="0" algn="ctr" rtl="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مدرسة</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1.43</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مدرسة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1.43</a:t>
                      </a:r>
                      <a:endParaRPr lang="en-US" sz="1000" kern="1200" dirty="0">
                        <a:solidFill>
                          <a:schemeClr val="tx1"/>
                        </a:solidFill>
                        <a:latin typeface="+mj-lt"/>
                        <a:ea typeface="+mj-ea"/>
                        <a:cs typeface="+mj-cs"/>
                      </a:endParaRPr>
                    </a:p>
                  </a:txBody>
                  <a:tcPr marL="28691" marR="28691" marT="0" marB="0" anchor="ctr"/>
                </a:tc>
              </a:tr>
              <a:tr h="195468">
                <a:tc rowSpan="3">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الخدمات الصحية</a:t>
                      </a:r>
                      <a:endParaRPr lang="en-US" sz="1000" b="1" kern="1200" dirty="0">
                        <a:solidFill>
                          <a:schemeClr val="tx1"/>
                        </a:solidFill>
                        <a:latin typeface="+mj-lt"/>
                        <a:ea typeface="+mj-ea"/>
                        <a:cs typeface="+mj-cs"/>
                      </a:endParaRPr>
                    </a:p>
                  </a:txBody>
                  <a:tcPr marL="28691" marR="28691" marT="0" marB="0" vert="vert" anchor="ctr"/>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مستشفي عام</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algn="ctr" rtl="1" fontAlgn="b"/>
                      <a:r>
                        <a:rPr lang="ar-EG" sz="1000" kern="1200" dirty="0" smtClean="0">
                          <a:solidFill>
                            <a:schemeClr val="tx1"/>
                          </a:solidFill>
                          <a:latin typeface="+mj-lt"/>
                          <a:ea typeface="+mj-ea"/>
                          <a:cs typeface="+mj-cs"/>
                        </a:rPr>
                        <a:t>سرير / 1000 نسمة</a:t>
                      </a:r>
                      <a:endParaRPr lang="ar-EG" sz="1000" kern="1200" dirty="0">
                        <a:solidFill>
                          <a:schemeClr val="tx1"/>
                        </a:solidFill>
                        <a:latin typeface="+mj-lt"/>
                        <a:ea typeface="+mj-ea"/>
                        <a:cs typeface="+mj-cs"/>
                      </a:endParaRPr>
                    </a:p>
                  </a:txBody>
                  <a:tcPr marL="9525" marR="9525" marT="9525" marB="0" anchor="b"/>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مستشفي</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4.8</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مستشفي</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4.8</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35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مستشفي تأمين صحي</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سرير / 1000 نسمة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35 سرير</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0.35</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مستشفي</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1.35</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مركز طبي</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n-lt"/>
                          <a:ea typeface="+mn-ea"/>
                          <a:cs typeface="+mn-cs"/>
                        </a:rPr>
                        <a:t>وحدة / 20الف نسمة</a:t>
                      </a:r>
                      <a:endParaRPr lang="en-US" sz="1000" kern="1200" dirty="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 وحدات</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0.9</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5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1.5</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8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2.4</a:t>
                      </a:r>
                      <a:endParaRPr lang="en-US" sz="1000" kern="1200" dirty="0">
                        <a:solidFill>
                          <a:schemeClr val="tx1"/>
                        </a:solidFill>
                        <a:latin typeface="+mj-lt"/>
                        <a:ea typeface="+mj-ea"/>
                        <a:cs typeface="+mj-cs"/>
                      </a:endParaRPr>
                    </a:p>
                  </a:txBody>
                  <a:tcPr marL="28691" marR="28691" marT="0" marB="0" anchor="ctr"/>
                </a:tc>
              </a:tr>
              <a:tr h="195468">
                <a:tc rowSpan="4">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الخدمات الإجتماعية</a:t>
                      </a:r>
                      <a:endParaRPr lang="en-US" sz="1000" b="1" kern="1200" dirty="0">
                        <a:solidFill>
                          <a:schemeClr val="tx1"/>
                        </a:solidFill>
                        <a:latin typeface="+mj-lt"/>
                        <a:ea typeface="+mj-ea"/>
                        <a:cs typeface="+mj-cs"/>
                      </a:endParaRPr>
                    </a:p>
                  </a:txBody>
                  <a:tcPr marL="28691" marR="28691" marT="0" marB="0" vert="vert" anchor="ctr"/>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وحدة إجتماعية</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وحدة / 10الف نسمة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6 وحدات</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1.5</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5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1.2</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11 محدة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2.7</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دور رعاية الايتام</a:t>
                      </a:r>
                      <a:r>
                        <a:rPr lang="ar-EG" sz="1000" kern="1200" baseline="0" dirty="0" smtClean="0">
                          <a:solidFill>
                            <a:schemeClr val="tx1"/>
                          </a:solidFill>
                          <a:latin typeface="+mj-lt"/>
                          <a:ea typeface="+mj-ea"/>
                          <a:cs typeface="+mj-cs"/>
                        </a:rPr>
                        <a:t> والمسنين</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ـــــــــــــ</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0.24</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0.24</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نادي</a:t>
                      </a:r>
                      <a:r>
                        <a:rPr lang="ar-EG" sz="1000" kern="1200" baseline="0" dirty="0" smtClean="0">
                          <a:solidFill>
                            <a:schemeClr val="tx1"/>
                          </a:solidFill>
                          <a:latin typeface="+mj-lt"/>
                          <a:ea typeface="+mj-ea"/>
                          <a:cs typeface="+mj-cs"/>
                        </a:rPr>
                        <a:t> إجتماعي</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وحدة / 15الف نسمة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n-lt"/>
                          <a:ea typeface="+mn-ea"/>
                          <a:cs typeface="+mn-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مركز تدريب فتيات</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25الف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 وحدات</a:t>
                      </a:r>
                      <a:endParaRPr lang="en-US" sz="1000" kern="1200" dirty="0">
                        <a:solidFill>
                          <a:schemeClr val="tx1"/>
                        </a:solidFill>
                        <a:latin typeface="+mj-lt"/>
                        <a:ea typeface="+mj-ea"/>
                        <a:cs typeface="+mj-cs"/>
                      </a:endParaRPr>
                    </a:p>
                  </a:txBody>
                  <a:tcPr marL="28691" marR="28691" marT="0" marB="0" anchor="ctr"/>
                </a:tc>
                <a:tc>
                  <a:txBody>
                    <a:bodyPr/>
                    <a:lstStyle/>
                    <a:p>
                      <a:pPr marL="71755" marR="71755" indent="0" algn="ctr" defTabSz="914400" rtl="1" eaLnBrk="1" fontAlgn="auto" latinLnBrk="0" hangingPunct="1">
                        <a:lnSpc>
                          <a:spcPts val="1600"/>
                        </a:lnSpc>
                        <a:spcBef>
                          <a:spcPts val="0"/>
                        </a:spcBef>
                        <a:spcAft>
                          <a:spcPts val="0"/>
                        </a:spcAft>
                        <a:buClrTx/>
                        <a:buSzTx/>
                        <a:buFontTx/>
                        <a:buNone/>
                        <a:tabLst>
                          <a:tab pos="0" algn="l"/>
                        </a:tabLst>
                        <a:defRPr/>
                      </a:pPr>
                      <a:r>
                        <a:rPr lang="ar-EG" sz="1000" kern="1200" dirty="0" smtClean="0">
                          <a:solidFill>
                            <a:schemeClr val="tx1"/>
                          </a:solidFill>
                          <a:latin typeface="+mj-lt"/>
                          <a:ea typeface="+mj-ea"/>
                          <a:cs typeface="+mj-cs"/>
                        </a:rPr>
                        <a:t>1.5</a:t>
                      </a:r>
                      <a:endParaRPr lang="en-US" sz="1000" kern="1200" dirty="0" smtClean="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5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2.5</a:t>
                      </a:r>
                      <a:endParaRPr lang="en-US" sz="1000" kern="1200" dirty="0">
                        <a:solidFill>
                          <a:schemeClr val="tx1"/>
                        </a:solidFill>
                        <a:latin typeface="+mj-lt"/>
                        <a:ea typeface="+mj-ea"/>
                        <a:cs typeface="+mj-cs"/>
                      </a:endParaRPr>
                    </a:p>
                  </a:txBody>
                  <a:tcPr marL="28691" marR="28691" marT="0" marB="0" anchor="ctr"/>
                </a:tc>
              </a:tr>
              <a:tr h="195468">
                <a:tc rowSpan="4">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الخدمات</a:t>
                      </a:r>
                    </a:p>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 الثقافية</a:t>
                      </a:r>
                      <a:endParaRPr lang="en-US" sz="1000" b="1" kern="1200" dirty="0">
                        <a:solidFill>
                          <a:schemeClr val="tx1"/>
                        </a:solidFill>
                        <a:latin typeface="+mj-lt"/>
                        <a:ea typeface="+mj-ea"/>
                        <a:cs typeface="+mj-cs"/>
                      </a:endParaRPr>
                    </a:p>
                  </a:txBody>
                  <a:tcPr marL="28691" marR="28691" marT="0" marB="0" vert="vert" anchor="ctr"/>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مكتبة عامة</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200الف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n-lt"/>
                          <a:ea typeface="+mn-ea"/>
                          <a:cs typeface="+mn-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 وحدة </a:t>
                      </a: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0.6</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وحدة </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0.6</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بيت ثقافة</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40الف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0.86</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0.86</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4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1.46</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مكتبة طفل</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smtClean="0">
                          <a:solidFill>
                            <a:schemeClr val="tx1"/>
                          </a:solidFill>
                          <a:latin typeface="+mn-lt"/>
                          <a:ea typeface="+mn-ea"/>
                          <a:cs typeface="+mn-cs"/>
                        </a:rPr>
                        <a:t>وحدة / 25الف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 وحدات</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0.24</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0.24</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5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0.48</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سينما - مسرح</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60الف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a:t>
                      </a:r>
                      <a:endParaRPr lang="en-US" sz="1000" kern="1200" dirty="0">
                        <a:solidFill>
                          <a:schemeClr val="tx1"/>
                        </a:solidFill>
                        <a:latin typeface="+mj-lt"/>
                        <a:ea typeface="+mj-ea"/>
                        <a:cs typeface="+mj-cs"/>
                      </a:endParaRPr>
                    </a:p>
                  </a:txBody>
                  <a:tcPr marL="28691" marR="28691" marT="0" marB="0" anchor="ctr"/>
                </a:tc>
              </a:tr>
              <a:tr h="195468">
                <a:tc rowSpan="2">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الخدمات</a:t>
                      </a:r>
                      <a:r>
                        <a:rPr lang="ar-EG" sz="1000" b="1" kern="1200" baseline="0" dirty="0" smtClean="0">
                          <a:solidFill>
                            <a:schemeClr val="tx1"/>
                          </a:solidFill>
                          <a:latin typeface="+mj-lt"/>
                          <a:ea typeface="+mj-ea"/>
                          <a:cs typeface="+mj-cs"/>
                        </a:rPr>
                        <a:t> </a:t>
                      </a:r>
                      <a:r>
                        <a:rPr lang="ar-EG" sz="1000" b="1" kern="1200" dirty="0" smtClean="0">
                          <a:solidFill>
                            <a:schemeClr val="tx1"/>
                          </a:solidFill>
                          <a:latin typeface="+mj-lt"/>
                          <a:ea typeface="+mj-ea"/>
                          <a:cs typeface="+mj-cs"/>
                        </a:rPr>
                        <a:t>الرياضية</a:t>
                      </a:r>
                      <a:endParaRPr lang="en-US" sz="1000" b="1" kern="1200" dirty="0">
                        <a:solidFill>
                          <a:schemeClr val="tx1"/>
                        </a:solidFill>
                        <a:latin typeface="+mj-lt"/>
                        <a:ea typeface="+mj-ea"/>
                        <a:cs typeface="+mj-cs"/>
                      </a:endParaRPr>
                    </a:p>
                  </a:txBody>
                  <a:tcPr marL="28691" marR="28691" marT="0" marB="0" anchor="ctr"/>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نادي رياضي</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سكان المدينة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3</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ـــــــــــــ</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مركز شباب</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25الف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4</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 وحدات </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6</a:t>
                      </a:r>
                      <a:endParaRPr lang="en-US" sz="1000" kern="1200" dirty="0">
                        <a:solidFill>
                          <a:schemeClr val="tx1"/>
                        </a:solidFill>
                        <a:latin typeface="+mj-lt"/>
                        <a:ea typeface="+mj-ea"/>
                        <a:cs typeface="+mj-cs"/>
                      </a:endParaRPr>
                    </a:p>
                  </a:txBody>
                  <a:tcPr marL="28691" marR="28691" marT="0" marB="0" anchor="ctr"/>
                </a:tc>
              </a:tr>
              <a:tr h="195468">
                <a:tc rowSpan="2">
                  <a:txBody>
                    <a:bodyPr/>
                    <a:lstStyle/>
                    <a:p>
                      <a:pPr marL="71755" marR="71755" algn="ctr" rtl="1">
                        <a:lnSpc>
                          <a:spcPts val="1600"/>
                        </a:lnSpc>
                        <a:spcBef>
                          <a:spcPts val="0"/>
                        </a:spcBef>
                        <a:spcAft>
                          <a:spcPts val="0"/>
                        </a:spcAft>
                        <a:tabLst>
                          <a:tab pos="0" algn="l"/>
                        </a:tabLst>
                      </a:pPr>
                      <a:r>
                        <a:rPr lang="ar-EG" sz="1000" b="1" kern="1200" dirty="0" smtClean="0">
                          <a:solidFill>
                            <a:schemeClr val="tx1"/>
                          </a:solidFill>
                          <a:latin typeface="+mj-lt"/>
                          <a:ea typeface="+mj-ea"/>
                          <a:cs typeface="+mj-cs"/>
                        </a:rPr>
                        <a:t>الخدمات</a:t>
                      </a:r>
                      <a:r>
                        <a:rPr lang="ar-EG" sz="1000" b="1" kern="1200" baseline="0" dirty="0" smtClean="0">
                          <a:solidFill>
                            <a:schemeClr val="tx1"/>
                          </a:solidFill>
                          <a:latin typeface="+mj-lt"/>
                          <a:ea typeface="+mj-ea"/>
                          <a:cs typeface="+mj-cs"/>
                        </a:rPr>
                        <a:t> </a:t>
                      </a:r>
                      <a:r>
                        <a:rPr lang="ar-EG" sz="1000" b="1" kern="1200" dirty="0" smtClean="0">
                          <a:solidFill>
                            <a:schemeClr val="tx1"/>
                          </a:solidFill>
                          <a:latin typeface="+mj-lt"/>
                          <a:ea typeface="+mj-ea"/>
                          <a:cs typeface="+mj-cs"/>
                        </a:rPr>
                        <a:t>الأمنية</a:t>
                      </a:r>
                      <a:endParaRPr lang="en-US" sz="1000" b="1" kern="1200" dirty="0">
                        <a:solidFill>
                          <a:schemeClr val="tx1"/>
                        </a:solidFill>
                        <a:latin typeface="+mj-lt"/>
                        <a:ea typeface="+mj-ea"/>
                        <a:cs typeface="+mj-cs"/>
                      </a:endParaRPr>
                    </a:p>
                  </a:txBody>
                  <a:tcPr marL="28691" marR="28691" marT="0" marB="0" anchor="ctr"/>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نقطة شرطة</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50الف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2 وحدة</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0.35</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1 وحدة</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0.17</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3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0.52</a:t>
                      </a:r>
                      <a:endParaRPr lang="en-US" sz="1000" kern="1200" dirty="0">
                        <a:solidFill>
                          <a:schemeClr val="tx1"/>
                        </a:solidFill>
                        <a:latin typeface="+mj-lt"/>
                        <a:ea typeface="+mj-ea"/>
                        <a:cs typeface="+mj-cs"/>
                      </a:endParaRPr>
                    </a:p>
                  </a:txBody>
                  <a:tcPr marL="28691" marR="28691" marT="0" marB="0" anchor="ctr"/>
                </a:tc>
              </a:tr>
              <a:tr h="195468">
                <a:tc v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vert="vert"/>
                </a:tc>
                <a:tc gridSpan="2">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نقطة إطفاء</a:t>
                      </a:r>
                      <a:endParaRPr lang="en-US" sz="1000" kern="1200" dirty="0">
                        <a:solidFill>
                          <a:schemeClr val="tx1"/>
                        </a:solidFill>
                        <a:latin typeface="+mj-lt"/>
                        <a:ea typeface="+mj-ea"/>
                        <a:cs typeface="+mj-cs"/>
                      </a:endParaRPr>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n-lt"/>
                          <a:ea typeface="+mn-ea"/>
                          <a:cs typeface="+mn-cs"/>
                        </a:rPr>
                        <a:t>وحدة / 20الف نسمة</a:t>
                      </a:r>
                      <a:endParaRPr lang="en-US" sz="1000" kern="1200" dirty="0" smtClean="0">
                        <a:solidFill>
                          <a:schemeClr val="tx1"/>
                        </a:solidFill>
                        <a:latin typeface="+mn-lt"/>
                        <a:ea typeface="+mn-ea"/>
                        <a:cs typeface="+mn-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4 وحدات</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0.5</a:t>
                      </a:r>
                      <a:endParaRPr lang="en-US" sz="10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000" kern="1200" dirty="0" smtClean="0">
                          <a:solidFill>
                            <a:schemeClr val="tx1"/>
                          </a:solidFill>
                          <a:latin typeface="+mj-lt"/>
                          <a:ea typeface="+mj-ea"/>
                          <a:cs typeface="+mj-cs"/>
                        </a:rPr>
                        <a:t>3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indent="0" algn="ctr" defTabSz="914400" rtl="1" eaLnBrk="1" fontAlgn="auto" latinLnBrk="0" hangingPunct="1">
                        <a:lnSpc>
                          <a:spcPts val="1600"/>
                        </a:lnSpc>
                        <a:spcBef>
                          <a:spcPts val="0"/>
                        </a:spcBef>
                        <a:spcAft>
                          <a:spcPts val="0"/>
                        </a:spcAft>
                        <a:buClrTx/>
                        <a:buSzTx/>
                        <a:buFontTx/>
                        <a:buNone/>
                        <a:tabLst>
                          <a:tab pos="0" algn="l"/>
                          <a:tab pos="2637155" algn="ctr"/>
                          <a:tab pos="5274310" algn="r"/>
                        </a:tabLst>
                        <a:defRPr/>
                      </a:pPr>
                      <a:r>
                        <a:rPr lang="ar-EG" sz="1000" kern="1200" dirty="0" smtClean="0">
                          <a:solidFill>
                            <a:schemeClr val="tx1"/>
                          </a:solidFill>
                          <a:latin typeface="+mj-lt"/>
                          <a:ea typeface="+mj-ea"/>
                          <a:cs typeface="+mj-cs"/>
                        </a:rPr>
                        <a:t>0.37</a:t>
                      </a:r>
                      <a:endParaRPr lang="en-US" sz="1000" kern="1200" dirty="0" smtClean="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7 وحدات</a:t>
                      </a:r>
                      <a:endParaRPr lang="en-US" sz="10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000" kern="1200" dirty="0" smtClean="0">
                          <a:solidFill>
                            <a:schemeClr val="tx1"/>
                          </a:solidFill>
                          <a:latin typeface="+mj-lt"/>
                          <a:ea typeface="+mj-ea"/>
                          <a:cs typeface="+mj-cs"/>
                        </a:rPr>
                        <a:t>0.87</a:t>
                      </a:r>
                      <a:endParaRPr lang="en-US" sz="1000" kern="1200" dirty="0">
                        <a:solidFill>
                          <a:schemeClr val="tx1"/>
                        </a:solidFill>
                        <a:latin typeface="+mj-lt"/>
                        <a:ea typeface="+mj-ea"/>
                        <a:cs typeface="+mj-cs"/>
                      </a:endParaRPr>
                    </a:p>
                  </a:txBody>
                  <a:tcPr marL="28691" marR="28691" marT="0" marB="0" anchor="ctr"/>
                </a:tc>
              </a:tr>
              <a:tr h="207524">
                <a:tc gridSpan="3">
                  <a:txBody>
                    <a:bodyPr/>
                    <a:lstStyle/>
                    <a:p>
                      <a:pPr algn="ctr" rtl="1"/>
                      <a:r>
                        <a:rPr lang="ar-EG" sz="1200" dirty="0" smtClean="0"/>
                        <a:t>الإجمالي</a:t>
                      </a:r>
                      <a:endParaRPr lang="en-US" sz="1200" dirty="0"/>
                    </a:p>
                  </a:txBody>
                  <a:tcPr marL="28691" marR="28691" marT="0" marB="0" anchor="ctr"/>
                </a:tc>
                <a:tc hMerge="1">
                  <a:txBody>
                    <a:bodyPr/>
                    <a:lstStyle/>
                    <a:p>
                      <a:pPr marL="71755" marR="71755" algn="ctr" rtl="1">
                        <a:lnSpc>
                          <a:spcPts val="1600"/>
                        </a:lnSpc>
                        <a:spcBef>
                          <a:spcPts val="0"/>
                        </a:spcBef>
                        <a:spcAft>
                          <a:spcPts val="0"/>
                        </a:spcAft>
                        <a:tabLst>
                          <a:tab pos="0" algn="l"/>
                        </a:tabLst>
                      </a:pPr>
                      <a:endParaRPr lang="en-US" sz="1100" dirty="0">
                        <a:latin typeface="Times New Roman"/>
                        <a:ea typeface="Times New Roman"/>
                        <a:cs typeface="Traditional Arabic"/>
                      </a:endParaRPr>
                    </a:p>
                  </a:txBody>
                  <a:tcPr marL="28691" marR="28691" marT="0" marB="0"/>
                </a:tc>
                <a:tc hMerge="1">
                  <a:txBody>
                    <a:bodyPr/>
                    <a:lstStyle/>
                    <a:p>
                      <a:pPr algn="ctr"/>
                      <a:endParaRPr lang="en-US" sz="1200" dirty="0"/>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2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2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r>
                        <a:rPr lang="ar-EG" sz="1200" kern="1200" dirty="0" smtClean="0">
                          <a:solidFill>
                            <a:schemeClr val="tx1"/>
                          </a:solidFill>
                          <a:latin typeface="+mj-lt"/>
                          <a:ea typeface="+mj-ea"/>
                          <a:cs typeface="+mj-cs"/>
                        </a:rPr>
                        <a:t>16.82</a:t>
                      </a:r>
                      <a:endParaRPr lang="en-US" sz="1200" kern="1200" dirty="0">
                        <a:solidFill>
                          <a:schemeClr val="tx1"/>
                        </a:solidFill>
                        <a:latin typeface="+mj-lt"/>
                        <a:ea typeface="+mj-ea"/>
                        <a:cs typeface="+mj-cs"/>
                      </a:endParaRPr>
                    </a:p>
                  </a:txBody>
                  <a:tcPr marL="28691" marR="28691" marT="0" marB="0" anchor="ctr"/>
                </a:tc>
                <a:tc>
                  <a:txBody>
                    <a:bodyPr/>
                    <a:lstStyle/>
                    <a:p>
                      <a:pPr marL="71755" marR="71755" algn="ctr" rtl="1">
                        <a:lnSpc>
                          <a:spcPts val="1600"/>
                        </a:lnSpc>
                        <a:spcBef>
                          <a:spcPts val="0"/>
                        </a:spcBef>
                        <a:spcAft>
                          <a:spcPts val="0"/>
                        </a:spcAft>
                        <a:tabLst>
                          <a:tab pos="0" algn="l"/>
                        </a:tabLst>
                      </a:pPr>
                      <a:endParaRPr lang="en-US" sz="1200"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200" b="1" kern="1200" dirty="0" smtClean="0">
                          <a:solidFill>
                            <a:schemeClr val="tx1"/>
                          </a:solidFill>
                          <a:latin typeface="+mj-lt"/>
                          <a:ea typeface="+mj-ea"/>
                          <a:cs typeface="+mj-cs"/>
                        </a:rPr>
                        <a:t>20.48</a:t>
                      </a:r>
                      <a:endParaRPr lang="en-US" sz="1200" b="1"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endParaRPr lang="en-US" sz="1200" b="1" kern="1200" dirty="0">
                        <a:solidFill>
                          <a:schemeClr val="tx1"/>
                        </a:solidFill>
                        <a:latin typeface="+mj-lt"/>
                        <a:ea typeface="+mj-ea"/>
                        <a:cs typeface="+mj-cs"/>
                      </a:endParaRPr>
                    </a:p>
                  </a:txBody>
                  <a:tcPr marL="28691" marR="28691" marT="0" marB="0" anchor="ctr"/>
                </a:tc>
                <a:tc>
                  <a:txBody>
                    <a:bodyPr/>
                    <a:lstStyle/>
                    <a:p>
                      <a:pPr marL="0" marR="0" algn="ctr" defTabSz="914400" rtl="1" eaLnBrk="1" latinLnBrk="0" hangingPunct="1">
                        <a:lnSpc>
                          <a:spcPts val="1600"/>
                        </a:lnSpc>
                        <a:spcBef>
                          <a:spcPts val="0"/>
                        </a:spcBef>
                        <a:spcAft>
                          <a:spcPts val="0"/>
                        </a:spcAft>
                        <a:tabLst>
                          <a:tab pos="0" algn="l"/>
                          <a:tab pos="2637155" algn="ctr"/>
                          <a:tab pos="5274310" algn="r"/>
                        </a:tabLst>
                      </a:pPr>
                      <a:r>
                        <a:rPr lang="ar-EG" sz="1200" b="1" kern="1200" dirty="0" smtClean="0">
                          <a:solidFill>
                            <a:schemeClr val="tx1"/>
                          </a:solidFill>
                          <a:latin typeface="+mj-lt"/>
                          <a:ea typeface="+mj-ea"/>
                          <a:cs typeface="+mj-cs"/>
                        </a:rPr>
                        <a:t>37.3</a:t>
                      </a:r>
                      <a:endParaRPr lang="en-US" sz="1200" b="1" kern="1200" dirty="0">
                        <a:solidFill>
                          <a:schemeClr val="tx1"/>
                        </a:solidFill>
                        <a:latin typeface="+mj-lt"/>
                        <a:ea typeface="+mj-ea"/>
                        <a:cs typeface="+mj-cs"/>
                      </a:endParaRPr>
                    </a:p>
                  </a:txBody>
                  <a:tcPr marL="28691" marR="28691"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Top)">
                                      <p:cBhvr>
                                        <p:cTn id="11" dur="500"/>
                                        <p:tgtEl>
                                          <p:spTgt spid="14"/>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downLeft)">
                                      <p:cBhvr>
                                        <p:cTn id="15" dur="500"/>
                                        <p:tgtEl>
                                          <p:spTgt spid="20"/>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p:cTn id="19" dur="1000" fill="hold"/>
                                        <p:tgtEl>
                                          <p:spTgt spid="27"/>
                                        </p:tgtEl>
                                        <p:attrNameLst>
                                          <p:attrName>ppt_x</p:attrName>
                                        </p:attrNameLst>
                                      </p:cBhvr>
                                      <p:tavLst>
                                        <p:tav tm="0">
                                          <p:val>
                                            <p:strVal val="#ppt_x-.2"/>
                                          </p:val>
                                        </p:tav>
                                        <p:tav tm="100000">
                                          <p:val>
                                            <p:strVal val="#ppt_x"/>
                                          </p:val>
                                        </p:tav>
                                      </p:tavLst>
                                    </p:anim>
                                    <p:anim calcmode="lin" valueType="num">
                                      <p:cBhvr>
                                        <p:cTn id="20"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0"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04"/>
          <p:cNvSpPr>
            <a:spLocks noChangeArrowheads="1"/>
          </p:cNvSpPr>
          <p:nvPr/>
        </p:nvSpPr>
        <p:spPr bwMode="auto">
          <a:xfrm>
            <a:off x="4495800" y="2331609"/>
            <a:ext cx="4630737" cy="149271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أرتباط المدينة بشبكة طرق رئيسية مثل الطريق الزراعى – الطريق الصحراوى الشرقى – الطريق الصحراوى الغربى. </a:t>
            </a:r>
            <a:endParaRPr lang="en-US" sz="1300" dirty="0" smtClean="0"/>
          </a:p>
          <a:p>
            <a:pPr lvl="0" algn="r" rtl="1">
              <a:buFont typeface="Arial" pitchFamily="34" charset="0"/>
              <a:buChar char="•"/>
            </a:pPr>
            <a:r>
              <a:rPr lang="ar-EG" sz="1300" dirty="0" smtClean="0"/>
              <a:t> ارتباط المدينة بخط سكة حديد القاهرة /أسوان.</a:t>
            </a:r>
            <a:endParaRPr lang="en-US" sz="1300" dirty="0" smtClean="0"/>
          </a:p>
          <a:p>
            <a:pPr lvl="0" algn="r" rtl="1">
              <a:buFont typeface="Arial" pitchFamily="34" charset="0"/>
              <a:buChar char="•"/>
            </a:pPr>
            <a:r>
              <a:rPr lang="ar-EG" sz="1300" dirty="0" smtClean="0"/>
              <a:t> وجود نهر النيل الذى يمكن أستغلالة لحركة نقل الأفراد والبضائع .</a:t>
            </a:r>
            <a:endParaRPr lang="en-US" sz="1300" dirty="0" smtClean="0"/>
          </a:p>
          <a:p>
            <a:pPr lvl="0" algn="r" rtl="1">
              <a:buFont typeface="Arial" pitchFamily="34" charset="0"/>
              <a:buChar char="•"/>
            </a:pPr>
            <a:r>
              <a:rPr lang="ar-EG" sz="1300" dirty="0" smtClean="0"/>
              <a:t>أمكانية الربط الجيد وتسهيل حركة المركبات والأفراد بين المدينة والطرق الرئيسية </a:t>
            </a:r>
            <a:endParaRPr lang="en-US" sz="1300" dirty="0" smtClean="0"/>
          </a:p>
          <a:p>
            <a:pPr lvl="0" algn="r" rtl="1">
              <a:buFont typeface="Arial" pitchFamily="34" charset="0"/>
              <a:buChar char="•"/>
            </a:pPr>
            <a:r>
              <a:rPr lang="ar-EG" sz="1300" dirty="0" smtClean="0"/>
              <a:t>وجود كوبرى بني مزار على النيل جنوب المدينة بـ 10 كم يربط الطريق الصحراوى الشرقى مع الطريق الزراعى وطريق القاهرة/ أسوان الصحراوى الغربى. </a:t>
            </a:r>
            <a:endParaRPr lang="en-US" sz="1300" dirty="0"/>
          </a:p>
        </p:txBody>
      </p:sp>
      <p:sp>
        <p:nvSpPr>
          <p:cNvPr id="26" name="Rectangle 225"/>
          <p:cNvSpPr>
            <a:spLocks noChangeArrowheads="1"/>
          </p:cNvSpPr>
          <p:nvPr/>
        </p:nvSpPr>
        <p:spPr bwMode="auto">
          <a:xfrm>
            <a:off x="2438400" y="819090"/>
            <a:ext cx="3840480" cy="400110"/>
          </a:xfrm>
          <a:prstGeom prst="rect">
            <a:avLst/>
          </a:prstGeom>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إسقاط الرؤية على القطاعات الأساسية</a:t>
            </a:r>
          </a:p>
        </p:txBody>
      </p:sp>
      <p:pic>
        <p:nvPicPr>
          <p:cNvPr id="12" name="Picture 11" descr="2333232.png"/>
          <p:cNvPicPr>
            <a:picLocks noChangeAspect="1"/>
          </p:cNvPicPr>
          <p:nvPr/>
        </p:nvPicPr>
        <p:blipFill>
          <a:blip r:embed="rId2" cstate="print"/>
          <a:stretch>
            <a:fillRect/>
          </a:stretch>
        </p:blipFill>
        <p:spPr>
          <a:xfrm>
            <a:off x="5936964" y="861552"/>
            <a:ext cx="438038" cy="391439"/>
          </a:xfrm>
          <a:prstGeom prst="rect">
            <a:avLst/>
          </a:prstGeom>
        </p:spPr>
      </p:pic>
      <p:sp>
        <p:nvSpPr>
          <p:cNvPr id="13" name="Rectangle 225"/>
          <p:cNvSpPr>
            <a:spLocks noChangeArrowheads="1"/>
          </p:cNvSpPr>
          <p:nvPr/>
        </p:nvSpPr>
        <p:spPr bwMode="auto">
          <a:xfrm>
            <a:off x="5996495" y="836727"/>
            <a:ext cx="152400" cy="400110"/>
          </a:xfrm>
          <a:prstGeom prst="rect">
            <a:avLst/>
          </a:prstGeom>
          <a:noFill/>
          <a:ln>
            <a:noFill/>
            <a:headEnd/>
            <a:tailEnd/>
          </a:ln>
        </p:spPr>
        <p:style>
          <a:lnRef idx="2">
            <a:schemeClr val="dk1"/>
          </a:lnRef>
          <a:fillRef idx="1002">
            <a:schemeClr val="lt1"/>
          </a:fillRef>
          <a:effectRef idx="0">
            <a:schemeClr val="dk1"/>
          </a:effectRef>
          <a:fontRef idx="minor">
            <a:schemeClr val="dk1"/>
          </a:fontRef>
        </p:style>
        <p:txBody>
          <a:bodyPr wrap="square">
            <a:spAutoFit/>
          </a:bodyPr>
          <a:lstStyle/>
          <a:p>
            <a:pPr algn="ctr">
              <a:defRPr/>
            </a:pPr>
            <a:r>
              <a:rPr lang="ar-EG" sz="2000" b="1" dirty="0" smtClean="0">
                <a:solidFill>
                  <a:schemeClr val="tx2">
                    <a:lumMod val="75000"/>
                  </a:schemeClr>
                </a:solidFill>
              </a:rPr>
              <a:t>4</a:t>
            </a:r>
          </a:p>
        </p:txBody>
      </p:sp>
      <p:sp>
        <p:nvSpPr>
          <p:cNvPr id="27" name="Rectangle 225"/>
          <p:cNvSpPr>
            <a:spLocks noChangeArrowheads="1"/>
          </p:cNvSpPr>
          <p:nvPr/>
        </p:nvSpPr>
        <p:spPr bwMode="auto">
          <a:xfrm>
            <a:off x="4953000" y="2040908"/>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مقومات تحقيق الرؤية</a:t>
            </a:r>
            <a:endParaRPr lang="en-US" sz="1600" b="1" dirty="0" smtClean="0">
              <a:solidFill>
                <a:schemeClr val="bg1">
                  <a:lumMod val="95000"/>
                </a:schemeClr>
              </a:solidFill>
            </a:endParaRPr>
          </a:p>
        </p:txBody>
      </p:sp>
      <p:sp>
        <p:nvSpPr>
          <p:cNvPr id="28" name="Rectangle 204"/>
          <p:cNvSpPr>
            <a:spLocks noChangeArrowheads="1"/>
          </p:cNvSpPr>
          <p:nvPr/>
        </p:nvSpPr>
        <p:spPr bwMode="auto">
          <a:xfrm>
            <a:off x="4589463" y="4076994"/>
            <a:ext cx="4554537" cy="1092607"/>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تحقيق استدامة بيئية.</a:t>
            </a:r>
            <a:endParaRPr lang="en-US" sz="1300" dirty="0" smtClean="0"/>
          </a:p>
          <a:p>
            <a:pPr lvl="0" algn="r" rtl="1">
              <a:buFont typeface="Arial" pitchFamily="34" charset="0"/>
              <a:buChar char="•"/>
            </a:pPr>
            <a:r>
              <a:rPr lang="ar-EG" sz="1300" dirty="0" smtClean="0"/>
              <a:t>زيادة كفاءة الاتصالية بين شطري المدينة</a:t>
            </a:r>
            <a:endParaRPr lang="en-US" sz="1300" dirty="0" smtClean="0"/>
          </a:p>
          <a:p>
            <a:pPr lvl="0" algn="r" rtl="1">
              <a:buFont typeface="Arial" pitchFamily="34" charset="0"/>
              <a:buChar char="•"/>
            </a:pPr>
            <a:r>
              <a:rPr lang="ar-EG" sz="1300" dirty="0" smtClean="0"/>
              <a:t>تدعيم المرافق الاساسية وتوفيرها لتحسين الظروف المعيشية للسكان.</a:t>
            </a:r>
            <a:endParaRPr lang="en-US" sz="1300" dirty="0" smtClean="0"/>
          </a:p>
          <a:p>
            <a:pPr lvl="0" algn="r" rtl="1">
              <a:buFont typeface="Arial" pitchFamily="34" charset="0"/>
              <a:buChar char="•"/>
            </a:pPr>
            <a:r>
              <a:rPr lang="ar-EG" sz="1300" dirty="0" smtClean="0"/>
              <a:t>تدعيم الاطار المؤسسي من خلال الادارات المسئولة عن البنية الاساسية للحفاظ عليها ومتابعتها وتطويرها</a:t>
            </a:r>
            <a:endParaRPr lang="en-US" sz="1300" dirty="0"/>
          </a:p>
        </p:txBody>
      </p:sp>
      <p:sp>
        <p:nvSpPr>
          <p:cNvPr id="29" name="Rectangle 225"/>
          <p:cNvSpPr>
            <a:spLocks noChangeArrowheads="1"/>
          </p:cNvSpPr>
          <p:nvPr/>
        </p:nvSpPr>
        <p:spPr bwMode="auto">
          <a:xfrm>
            <a:off x="4953000" y="3802416"/>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بعيدة المدي</a:t>
            </a:r>
            <a:endParaRPr lang="en-US" sz="1600" b="1" dirty="0" smtClean="0">
              <a:solidFill>
                <a:schemeClr val="bg1">
                  <a:lumMod val="95000"/>
                </a:schemeClr>
              </a:solidFill>
            </a:endParaRPr>
          </a:p>
        </p:txBody>
      </p:sp>
      <p:sp>
        <p:nvSpPr>
          <p:cNvPr id="22" name="Rectangle 225"/>
          <p:cNvSpPr>
            <a:spLocks noChangeArrowheads="1"/>
          </p:cNvSpPr>
          <p:nvPr/>
        </p:nvSpPr>
        <p:spPr bwMode="auto">
          <a:xfrm>
            <a:off x="228600" y="1291770"/>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dirty="0" smtClean="0">
                <a:solidFill>
                  <a:schemeClr val="bg1">
                    <a:lumMod val="95000"/>
                  </a:schemeClr>
                </a:solidFill>
              </a:rPr>
              <a:t>4-5 </a:t>
            </a:r>
            <a:r>
              <a:rPr lang="ar-EG" b="1" dirty="0" smtClean="0">
                <a:solidFill>
                  <a:schemeClr val="bg1">
                    <a:lumMod val="95000"/>
                  </a:schemeClr>
                </a:solidFill>
                <a:latin typeface="+mj-lt"/>
                <a:ea typeface="+mj-ea"/>
                <a:cs typeface="+mj-cs"/>
              </a:rPr>
              <a:t>قطاع </a:t>
            </a:r>
            <a:r>
              <a:rPr lang="ar-EG" b="1" dirty="0" smtClean="0">
                <a:solidFill>
                  <a:schemeClr val="bg1">
                    <a:lumMod val="95000"/>
                  </a:schemeClr>
                </a:solidFill>
              </a:rPr>
              <a:t>البنية الأساسية</a:t>
            </a:r>
            <a:endParaRPr lang="en-US" b="1" dirty="0" smtClean="0">
              <a:solidFill>
                <a:schemeClr val="bg1">
                  <a:lumMod val="95000"/>
                </a:schemeClr>
              </a:solidFill>
              <a:latin typeface="+mj-lt"/>
              <a:ea typeface="+mj-ea"/>
              <a:cs typeface="+mj-cs"/>
            </a:endParaRPr>
          </a:p>
        </p:txBody>
      </p:sp>
      <p:sp>
        <p:nvSpPr>
          <p:cNvPr id="24" name="Rectangle 204"/>
          <p:cNvSpPr>
            <a:spLocks noChangeArrowheads="1"/>
          </p:cNvSpPr>
          <p:nvPr/>
        </p:nvSpPr>
        <p:spPr bwMode="auto">
          <a:xfrm>
            <a:off x="66367" y="2347917"/>
            <a:ext cx="4478337" cy="189282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كثرة المواقف والتكتوك وحركتها العشواية بالمدينة </a:t>
            </a:r>
            <a:endParaRPr lang="en-US" sz="1300" dirty="0" smtClean="0"/>
          </a:p>
          <a:p>
            <a:pPr lvl="0" algn="r" rtl="1">
              <a:buFont typeface="Arial" pitchFamily="34" charset="0"/>
              <a:buChar char="•"/>
            </a:pPr>
            <a:r>
              <a:rPr lang="ar-EG" sz="1300" dirty="0" smtClean="0"/>
              <a:t>ضيق معظم الطرق الداخلية بالمدينة فى المنطقة القديمة والتى يصل عرض بعضها الى 3متر </a:t>
            </a:r>
            <a:endParaRPr lang="en-US" sz="1300" dirty="0" smtClean="0"/>
          </a:p>
          <a:p>
            <a:pPr lvl="0" algn="r" rtl="1">
              <a:buFont typeface="Arial" pitchFamily="34" charset="0"/>
              <a:buChar char="•"/>
            </a:pPr>
            <a:r>
              <a:rPr lang="ar-EG" sz="1300" dirty="0" smtClean="0"/>
              <a:t>خطورة حدوث حوادث نتيجة تداخل حركة المركبات مع المشاة مع السكة الحديد عند المزلقانات </a:t>
            </a:r>
            <a:endParaRPr lang="en-US" sz="1300" dirty="0" smtClean="0"/>
          </a:p>
          <a:p>
            <a:pPr lvl="0" algn="r" rtl="1">
              <a:buFont typeface="Arial" pitchFamily="34" charset="0"/>
              <a:buChar char="•"/>
            </a:pPr>
            <a:r>
              <a:rPr lang="ar-EG" sz="1300" dirty="0" smtClean="0"/>
              <a:t>السكة الحديد وترعة الابراهيمية تقسم المدينة طوليا الى جزئين مما يصعب الربط بينهما .</a:t>
            </a:r>
            <a:endParaRPr lang="en-US" sz="1300" dirty="0" smtClean="0"/>
          </a:p>
          <a:p>
            <a:pPr lvl="0" algn="r" rtl="1">
              <a:buFont typeface="Arial" pitchFamily="34" charset="0"/>
              <a:buChar char="•"/>
            </a:pPr>
            <a:r>
              <a:rPr lang="ar-EG" sz="1300" dirty="0" smtClean="0"/>
              <a:t>توقف حركة الانتقال بين شطري المدينة اثناء مرور او وقوف القطارات في محطة بني مزار.</a:t>
            </a:r>
            <a:endParaRPr lang="en-US" sz="1300" dirty="0"/>
          </a:p>
        </p:txBody>
      </p:sp>
      <p:sp>
        <p:nvSpPr>
          <p:cNvPr id="25" name="Rectangle 225"/>
          <p:cNvSpPr>
            <a:spLocks noChangeArrowheads="1"/>
          </p:cNvSpPr>
          <p:nvPr/>
        </p:nvSpPr>
        <p:spPr bwMode="auto">
          <a:xfrm>
            <a:off x="375312" y="2043752"/>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تحديات تحقيق الرؤية</a:t>
            </a:r>
            <a:endParaRPr lang="en-US" sz="1600" b="1" dirty="0" smtClean="0">
              <a:solidFill>
                <a:schemeClr val="bg1">
                  <a:lumMod val="95000"/>
                </a:schemeClr>
              </a:solidFill>
            </a:endParaRPr>
          </a:p>
        </p:txBody>
      </p:sp>
      <p:sp>
        <p:nvSpPr>
          <p:cNvPr id="19" name="Rectangle 204"/>
          <p:cNvSpPr>
            <a:spLocks noChangeArrowheads="1"/>
          </p:cNvSpPr>
          <p:nvPr/>
        </p:nvSpPr>
        <p:spPr bwMode="auto">
          <a:xfrm>
            <a:off x="4624719" y="5435894"/>
            <a:ext cx="4519281" cy="492443"/>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EG" sz="1300" dirty="0" smtClean="0"/>
              <a:t>تطوير شبكة النقل الداخلي .</a:t>
            </a:r>
            <a:endParaRPr lang="en-US" sz="1300" dirty="0" smtClean="0"/>
          </a:p>
          <a:p>
            <a:pPr lvl="0" algn="r" rtl="1">
              <a:buFont typeface="Arial" pitchFamily="34" charset="0"/>
              <a:buChar char="•"/>
            </a:pPr>
            <a:r>
              <a:rPr lang="ar-EG" sz="1300" dirty="0" smtClean="0"/>
              <a:t>تطوير وتوسعة شبكة الطرق</a:t>
            </a:r>
            <a:r>
              <a:rPr lang="en-US" sz="1300" dirty="0" smtClean="0"/>
              <a:t> </a:t>
            </a:r>
            <a:r>
              <a:rPr lang="ar-EG" sz="1300" dirty="0" smtClean="0"/>
              <a:t>الداخلية .</a:t>
            </a:r>
            <a:endParaRPr lang="en-US" sz="1300" dirty="0" smtClean="0"/>
          </a:p>
        </p:txBody>
      </p:sp>
      <p:sp>
        <p:nvSpPr>
          <p:cNvPr id="31" name="Rectangle 225"/>
          <p:cNvSpPr>
            <a:spLocks noChangeArrowheads="1"/>
          </p:cNvSpPr>
          <p:nvPr/>
        </p:nvSpPr>
        <p:spPr bwMode="auto">
          <a:xfrm>
            <a:off x="4988256" y="5147668"/>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a:defRPr/>
            </a:pPr>
            <a:r>
              <a:rPr lang="ar-EG" sz="1600" b="1" dirty="0" smtClean="0">
                <a:solidFill>
                  <a:schemeClr val="bg1">
                    <a:lumMod val="95000"/>
                  </a:schemeClr>
                </a:solidFill>
              </a:rPr>
              <a:t>الأهداف </a:t>
            </a:r>
            <a:r>
              <a:rPr lang="ar-EG" sz="1600" b="1" dirty="0" smtClean="0"/>
              <a:t>قصيرة </a:t>
            </a:r>
            <a:r>
              <a:rPr lang="ar-EG" sz="1600" b="1" dirty="0" smtClean="0">
                <a:solidFill>
                  <a:schemeClr val="bg1">
                    <a:lumMod val="95000"/>
                  </a:schemeClr>
                </a:solidFill>
              </a:rPr>
              <a:t>المدي</a:t>
            </a:r>
            <a:endParaRPr lang="en-US" sz="1600" b="1" dirty="0" smtClean="0">
              <a:solidFill>
                <a:schemeClr val="bg1">
                  <a:lumMod val="95000"/>
                </a:schemeClr>
              </a:solidFill>
            </a:endParaRPr>
          </a:p>
        </p:txBody>
      </p:sp>
      <p:sp>
        <p:nvSpPr>
          <p:cNvPr id="32" name="Rectangle 225"/>
          <p:cNvSpPr>
            <a:spLocks noChangeArrowheads="1"/>
          </p:cNvSpPr>
          <p:nvPr/>
        </p:nvSpPr>
        <p:spPr bwMode="auto">
          <a:xfrm>
            <a:off x="228600" y="1684438"/>
            <a:ext cx="8739281" cy="369332"/>
          </a:xfrm>
          <a:prstGeom prst="rect">
            <a:avLst/>
          </a:prstGeom>
          <a:ln w="28575" algn="ctr">
            <a:noFill/>
            <a:miter lim="800000"/>
            <a:headEnd/>
            <a:tailEnd/>
          </a:ln>
          <a:effectLst/>
        </p:spPr>
        <p:style>
          <a:lnRef idx="0">
            <a:scrgbClr r="0" g="0" b="0"/>
          </a:lnRef>
          <a:fillRef idx="1001">
            <a:schemeClr val="dk2"/>
          </a:fillRef>
          <a:effectRef idx="0">
            <a:scrgbClr r="0" g="0" b="0"/>
          </a:effectRef>
          <a:fontRef idx="major"/>
        </p:style>
        <p:txBody>
          <a:bodyPr wrap="square">
            <a:spAutoFit/>
          </a:bodyPr>
          <a:lstStyle/>
          <a:p>
            <a:pPr marL="0" lvl="2" algn="ctr">
              <a:defRPr/>
            </a:pPr>
            <a:r>
              <a:rPr lang="ar-EG" b="1" smtClean="0">
                <a:solidFill>
                  <a:schemeClr val="bg1">
                    <a:lumMod val="95000"/>
                  </a:schemeClr>
                </a:solidFill>
              </a:rPr>
              <a:t>4-5-1 </a:t>
            </a:r>
            <a:r>
              <a:rPr lang="ar-EG" b="1" dirty="0" smtClean="0">
                <a:solidFill>
                  <a:schemeClr val="bg1">
                    <a:lumMod val="95000"/>
                  </a:schemeClr>
                </a:solidFill>
              </a:rPr>
              <a:t>الطرق والنقل والمرور</a:t>
            </a:r>
            <a:endParaRPr lang="en-US" b="1" dirty="0" smtClean="0">
              <a:solidFill>
                <a:schemeClr val="bg1">
                  <a:lumMod val="95000"/>
                </a:schemeClr>
              </a:solidFill>
            </a:endParaRPr>
          </a:p>
        </p:txBody>
      </p:sp>
      <p:sp>
        <p:nvSpPr>
          <p:cNvPr id="37" name="Rectangle 225"/>
          <p:cNvSpPr>
            <a:spLocks noChangeArrowheads="1"/>
          </p:cNvSpPr>
          <p:nvPr/>
        </p:nvSpPr>
        <p:spPr bwMode="auto">
          <a:xfrm>
            <a:off x="348017" y="4258102"/>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المحققة للرؤية</a:t>
            </a:r>
            <a:endParaRPr lang="en-US" sz="1600" b="1" dirty="0" smtClean="0">
              <a:solidFill>
                <a:schemeClr val="bg1">
                  <a:lumMod val="95000"/>
                </a:schemeClr>
              </a:solidFill>
            </a:endParaRPr>
          </a:p>
        </p:txBody>
      </p:sp>
      <p:sp>
        <p:nvSpPr>
          <p:cNvPr id="38" name="Rectangle 204"/>
          <p:cNvSpPr>
            <a:spLocks noChangeArrowheads="1"/>
          </p:cNvSpPr>
          <p:nvPr/>
        </p:nvSpPr>
        <p:spPr bwMode="auto">
          <a:xfrm>
            <a:off x="66367" y="4572502"/>
            <a:ext cx="4478337" cy="189282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lvl="0" algn="r" rtl="1">
              <a:buFont typeface="Arial" pitchFamily="34" charset="0"/>
              <a:buChar char="•"/>
            </a:pPr>
            <a:r>
              <a:rPr lang="ar-SA" sz="1300" dirty="0" smtClean="0"/>
              <a:t>أزدواج طريق شارع العباسية (طريق القاهرة – اسيوط الزراعى) وذلك من مدخل المدينة الجنوبى حتى محور طريق كوبرى بنى مزار جنوب المدينة بحوالى 10 كم .</a:t>
            </a:r>
            <a:endParaRPr lang="en-US" sz="1300" dirty="0" smtClean="0"/>
          </a:p>
          <a:p>
            <a:pPr lvl="0" algn="r" rtl="1">
              <a:buFont typeface="Arial" pitchFamily="34" charset="0"/>
              <a:buChar char="•"/>
            </a:pPr>
            <a:r>
              <a:rPr lang="ar-EG" sz="1300" dirty="0" smtClean="0"/>
              <a:t>انشاء كوبري سطحي اضافي للربط بين شطري المدينة الشرقي والغربي .</a:t>
            </a:r>
            <a:endParaRPr lang="en-US" sz="1300" dirty="0" smtClean="0"/>
          </a:p>
          <a:p>
            <a:pPr lvl="0" algn="r" rtl="1">
              <a:buFont typeface="Arial" pitchFamily="34" charset="0"/>
              <a:buChar char="•"/>
            </a:pPr>
            <a:r>
              <a:rPr lang="ar-EG" sz="1300" dirty="0" smtClean="0"/>
              <a:t>انشاء مزلقان اضافي للربط بين شطري المدينة الشرقي والغربي .</a:t>
            </a:r>
            <a:endParaRPr lang="en-US" sz="1300" dirty="0" smtClean="0"/>
          </a:p>
          <a:p>
            <a:pPr lvl="0" algn="r" rtl="1">
              <a:buFont typeface="Arial" pitchFamily="34" charset="0"/>
              <a:buChar char="•"/>
            </a:pPr>
            <a:r>
              <a:rPr lang="ar-EG" sz="1300" dirty="0" smtClean="0"/>
              <a:t>انشاء كوبري علوي للربط بين شطري المدينة  (ضمن روافد محور طريق راس غارب الواحات) فوق شارعي بورسعيد والبحر، وينتج عن ذلك الغاء كوبري ومزلقان المركز القائم.</a:t>
            </a:r>
            <a:endParaRPr lang="en-US" sz="1300" dirty="0" smtClean="0"/>
          </a:p>
          <a:p>
            <a:pPr lvl="0" algn="r" rtl="1">
              <a:buFont typeface="Arial" pitchFamily="34" charset="0"/>
              <a:buChar char="•"/>
            </a:pPr>
            <a:r>
              <a:rPr lang="ar-EG" sz="1300" dirty="0" smtClean="0"/>
              <a:t>انشاء موقف لخطوط النقل الجماعي الاقليمي لخدمة خطوط القاهرة والمنيا وأسيوط والنقل الداخلي جنوب المدينة.</a:t>
            </a:r>
            <a:endParaRPr lang="en-US" sz="1300" dirty="0" smtClean="0"/>
          </a:p>
        </p:txBody>
      </p:sp>
      <p:sp>
        <p:nvSpPr>
          <p:cNvPr id="39" name="Rectangle 204"/>
          <p:cNvSpPr>
            <a:spLocks noChangeArrowheads="1"/>
          </p:cNvSpPr>
          <p:nvPr/>
        </p:nvSpPr>
        <p:spPr bwMode="auto">
          <a:xfrm>
            <a:off x="4624719" y="6171252"/>
            <a:ext cx="4519281" cy="707886"/>
          </a:xfrm>
          <a:prstGeom prst="rect">
            <a:avLst/>
          </a:prstGeom>
          <a:ln w="25400">
            <a:noFill/>
            <a:miter lim="800000"/>
            <a:headEnd/>
            <a:tailEnd/>
          </a:ln>
          <a:effectLst>
            <a:softEdge rad="63500"/>
          </a:effectLst>
        </p:spPr>
        <p:style>
          <a:lnRef idx="0">
            <a:scrgbClr r="0" g="0" b="0"/>
          </a:lnRef>
          <a:fillRef idx="1002">
            <a:schemeClr val="lt2"/>
          </a:fillRef>
          <a:effectRef idx="0">
            <a:scrgbClr r="0" g="0" b="0"/>
          </a:effectRef>
          <a:fontRef idx="major"/>
        </p:style>
        <p:txBody>
          <a:bodyPr wrap="square" numCol="1">
            <a:spAutoFit/>
          </a:bodyPr>
          <a:lstStyle/>
          <a:p>
            <a:pPr algn="r" rtl="1">
              <a:buFont typeface="Arial" pitchFamily="34" charset="0"/>
              <a:buChar char="•"/>
            </a:pPr>
            <a:r>
              <a:rPr lang="ar-EG" sz="1300" dirty="0" smtClean="0"/>
              <a:t>ازدواج طريق شارع العباسية (طريق القاهرة – اسيوط الزراعى) .</a:t>
            </a:r>
            <a:endParaRPr lang="en-US" sz="1300" dirty="0" smtClean="0"/>
          </a:p>
          <a:p>
            <a:pPr algn="r" rtl="1">
              <a:buFont typeface="Arial" pitchFamily="34" charset="0"/>
              <a:buChar char="•"/>
            </a:pPr>
            <a:r>
              <a:rPr lang="ar-EG" sz="1300" dirty="0" smtClean="0"/>
              <a:t>انشاء  كوبري سطحي  اضافي للربط بين شطري المدينة الشرقي والغربي .</a:t>
            </a:r>
            <a:endParaRPr lang="en-US" sz="1300" dirty="0" smtClean="0"/>
          </a:p>
          <a:p>
            <a:pPr algn="r" rtl="1">
              <a:buFont typeface="Arial" pitchFamily="34" charset="0"/>
              <a:buChar char="•"/>
            </a:pPr>
            <a:r>
              <a:rPr lang="ar-EG" sz="1300" dirty="0" smtClean="0"/>
              <a:t>انشاء مزلقان  اضافي للربط بين شطري المدينة الشرقي والغربي .</a:t>
            </a:r>
            <a:endParaRPr lang="en-US" sz="1300" dirty="0" smtClean="0"/>
          </a:p>
        </p:txBody>
      </p:sp>
      <p:sp>
        <p:nvSpPr>
          <p:cNvPr id="40" name="Rectangle 225"/>
          <p:cNvSpPr>
            <a:spLocks noChangeArrowheads="1"/>
          </p:cNvSpPr>
          <p:nvPr/>
        </p:nvSpPr>
        <p:spPr bwMode="auto">
          <a:xfrm>
            <a:off x="4988256" y="5886542"/>
            <a:ext cx="4000500" cy="338554"/>
          </a:xfrm>
          <a:prstGeom prst="rect">
            <a:avLst/>
          </a:prstGeom>
          <a:solidFill>
            <a:schemeClr val="tx2">
              <a:lumMod val="65000"/>
              <a:lumOff val="35000"/>
            </a:schemeClr>
          </a:solidFill>
          <a:ln>
            <a:noFill/>
            <a:headEnd/>
            <a:tailEnd/>
          </a:ln>
          <a:effectLst>
            <a:softEdge rad="31750"/>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lvl="2" algn="ctr" fontAlgn="base">
              <a:spcBef>
                <a:spcPct val="0"/>
              </a:spcBef>
              <a:spcAft>
                <a:spcPct val="0"/>
              </a:spcAft>
              <a:defRPr/>
            </a:pPr>
            <a:r>
              <a:rPr lang="ar-EG" sz="1600" b="1" dirty="0" smtClean="0">
                <a:solidFill>
                  <a:schemeClr val="bg1">
                    <a:lumMod val="95000"/>
                  </a:schemeClr>
                </a:solidFill>
              </a:rPr>
              <a:t>المشروعات ذات الأولوية</a:t>
            </a:r>
            <a:endParaRPr lang="en-US" sz="1600" b="1" dirty="0" smtClean="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500"/>
                                        <p:tgtEl>
                                          <p:spTgt spid="2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strips(downLeft)">
                                      <p:cBhvr>
                                        <p:cTn id="11" dur="500"/>
                                        <p:tgtEl>
                                          <p:spTgt spid="32"/>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strips(downLeft)">
                                      <p:cBhvr>
                                        <p:cTn id="15" dur="500"/>
                                        <p:tgtEl>
                                          <p:spTgt spid="27"/>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slide(fromTop)">
                                      <p:cBhvr>
                                        <p:cTn id="19" dur="500"/>
                                        <p:tgtEl>
                                          <p:spTgt spid="20"/>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Left)">
                                      <p:cBhvr>
                                        <p:cTn id="23" dur="500"/>
                                        <p:tgtEl>
                                          <p:spTgt spid="25"/>
                                        </p:tgtEl>
                                      </p:cBhvr>
                                    </p:animEffect>
                                  </p:childTnLst>
                                </p:cTn>
                              </p:par>
                            </p:childTnLst>
                          </p:cTn>
                        </p:par>
                        <p:par>
                          <p:cTn id="24" fill="hold">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lide(fromTop)">
                                      <p:cBhvr>
                                        <p:cTn id="27" dur="500"/>
                                        <p:tgtEl>
                                          <p:spTgt spid="24"/>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strips(downLeft)">
                                      <p:cBhvr>
                                        <p:cTn id="31" dur="500"/>
                                        <p:tgtEl>
                                          <p:spTgt spid="29"/>
                                        </p:tgtEl>
                                      </p:cBhvr>
                                    </p:animEffect>
                                  </p:childTnLst>
                                </p:cTn>
                              </p:par>
                            </p:childTnLst>
                          </p:cTn>
                        </p:par>
                        <p:par>
                          <p:cTn id="32" fill="hold">
                            <p:stCondLst>
                              <p:cond delay="3500"/>
                            </p:stCondLst>
                            <p:childTnLst>
                              <p:par>
                                <p:cTn id="33" presetID="12" presetClass="entr" presetSubtype="1"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slide(fromTop)">
                                      <p:cBhvr>
                                        <p:cTn id="35" dur="500"/>
                                        <p:tgtEl>
                                          <p:spTgt spid="28"/>
                                        </p:tgtEl>
                                      </p:cBhvr>
                                    </p:animEffect>
                                  </p:childTnLst>
                                </p:cTn>
                              </p:par>
                            </p:childTnLst>
                          </p:cTn>
                        </p:par>
                        <p:par>
                          <p:cTn id="36" fill="hold">
                            <p:stCondLst>
                              <p:cond delay="4000"/>
                            </p:stCondLst>
                            <p:childTnLst>
                              <p:par>
                                <p:cTn id="37" presetID="18" presetClass="entr" presetSubtype="12"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strips(downLeft)">
                                      <p:cBhvr>
                                        <p:cTn id="39" dur="500"/>
                                        <p:tgtEl>
                                          <p:spTgt spid="31"/>
                                        </p:tgtEl>
                                      </p:cBhvr>
                                    </p:animEffect>
                                  </p:childTnLst>
                                </p:cTn>
                              </p:par>
                            </p:childTnLst>
                          </p:cTn>
                        </p:par>
                        <p:par>
                          <p:cTn id="40" fill="hold">
                            <p:stCondLst>
                              <p:cond delay="4500"/>
                            </p:stCondLst>
                            <p:childTnLst>
                              <p:par>
                                <p:cTn id="41" presetID="12" presetClass="entr" presetSubtype="1"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lide(fromTop)">
                                      <p:cBhvr>
                                        <p:cTn id="43" dur="500"/>
                                        <p:tgtEl>
                                          <p:spTgt spid="19"/>
                                        </p:tgtEl>
                                      </p:cBhvr>
                                    </p:animEffect>
                                  </p:childTnLst>
                                </p:cTn>
                              </p:par>
                            </p:childTnLst>
                          </p:cTn>
                        </p:par>
                        <p:par>
                          <p:cTn id="44" fill="hold">
                            <p:stCondLst>
                              <p:cond delay="5000"/>
                            </p:stCondLst>
                            <p:childTnLst>
                              <p:par>
                                <p:cTn id="45" presetID="18" presetClass="entr" presetSubtype="12" fill="hold" grpId="0"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strips(downLeft)">
                                      <p:cBhvr>
                                        <p:cTn id="47" dur="500"/>
                                        <p:tgtEl>
                                          <p:spTgt spid="37"/>
                                        </p:tgtEl>
                                      </p:cBhvr>
                                    </p:animEffect>
                                  </p:childTnLst>
                                </p:cTn>
                              </p:par>
                            </p:childTnLst>
                          </p:cTn>
                        </p:par>
                        <p:par>
                          <p:cTn id="48" fill="hold">
                            <p:stCondLst>
                              <p:cond delay="5500"/>
                            </p:stCondLst>
                            <p:childTnLst>
                              <p:par>
                                <p:cTn id="49" presetID="12" presetClass="entr" presetSubtype="1"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slide(fromTop)">
                                      <p:cBhvr>
                                        <p:cTn id="51" dur="500"/>
                                        <p:tgtEl>
                                          <p:spTgt spid="38"/>
                                        </p:tgtEl>
                                      </p:cBhvr>
                                    </p:animEffect>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strips(downLeft)">
                                      <p:cBhvr>
                                        <p:cTn id="55" dur="500"/>
                                        <p:tgtEl>
                                          <p:spTgt spid="40"/>
                                        </p:tgtEl>
                                      </p:cBhvr>
                                    </p:animEffect>
                                  </p:childTnLst>
                                </p:cTn>
                              </p:par>
                            </p:childTnLst>
                          </p:cTn>
                        </p:par>
                        <p:par>
                          <p:cTn id="56" fill="hold">
                            <p:stCondLst>
                              <p:cond delay="6500"/>
                            </p:stCondLst>
                            <p:childTnLst>
                              <p:par>
                                <p:cTn id="57" presetID="12" presetClass="entr" presetSubtype="1" fill="hold" grpId="0"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slide(fromTop)">
                                      <p:cBhvr>
                                        <p:cTn id="5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28" grpId="0" animBg="1"/>
      <p:bldP spid="29" grpId="0" animBg="1"/>
      <p:bldP spid="22" grpId="0" animBg="1"/>
      <p:bldP spid="24" grpId="0" animBg="1"/>
      <p:bldP spid="25" grpId="0" animBg="1"/>
      <p:bldP spid="19" grpId="0" animBg="1"/>
      <p:bldP spid="31" grpId="0" animBg="1"/>
      <p:bldP spid="32" grpId="0" animBg="1"/>
      <p:bldP spid="37" grpId="0" animBg="1"/>
      <p:bldP spid="38" grpId="0" animBg="1"/>
      <p:bldP spid="39" grpId="0" animBg="1"/>
      <p:bldP spid="40" grpId="0" animBg="1"/>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Celebration">
  <a:themeElements>
    <a:clrScheme name="Celebration">
      <a:dk1>
        <a:srgbClr val="49345F"/>
      </a:dk1>
      <a:lt1>
        <a:srgbClr val="DDD9C3"/>
      </a:lt1>
      <a:dk2>
        <a:srgbClr val="000000"/>
      </a:dk2>
      <a:lt2>
        <a:srgbClr val="FFFFFF"/>
      </a:lt2>
      <a:accent1>
        <a:srgbClr val="310095"/>
      </a:accent1>
      <a:accent2>
        <a:srgbClr val="886286"/>
      </a:accent2>
      <a:accent3>
        <a:srgbClr val="A082F5"/>
      </a:accent3>
      <a:accent4>
        <a:srgbClr val="5061C8"/>
      </a:accent4>
      <a:accent5>
        <a:srgbClr val="00AAAA"/>
      </a:accent5>
      <a:accent6>
        <a:srgbClr val="008040"/>
      </a:accent6>
      <a:hlink>
        <a:srgbClr val="A2A2FF"/>
      </a:hlink>
      <a:folHlink>
        <a:srgbClr val="CF9BF7"/>
      </a:folHlink>
    </a:clrScheme>
    <a:fontScheme name="Celebration">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elebr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blipFill rotWithShape="1">
          <a:blip xmlns:r="http://schemas.openxmlformats.org/officeDocument/2006/relationships" r:embed="rId1">
            <a:duotone>
              <a:schemeClr val="phClr">
                <a:tint val="30000"/>
                <a:satMod val="175000"/>
              </a:schemeClr>
              <a:schemeClr val="phClr">
                <a:shade val="50000"/>
                <a:satMod val="115000"/>
              </a:schemeClr>
            </a:duotone>
          </a:blip>
          <a:tile tx="0" ty="0" sx="80000" sy="8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innerShdw blurRad="76200">
              <a:srgbClr val="000000">
                <a:alpha val="50000"/>
              </a:srgbClr>
            </a:innerShdw>
          </a:effectLst>
          <a:scene3d>
            <a:camera prst="orthographicFront">
              <a:rot lat="0" lon="0" rev="0"/>
            </a:camera>
            <a:lightRig rig="soft" dir="t">
              <a:rot lat="0" lon="0" rev="7800000"/>
            </a:lightRig>
          </a:scene3d>
          <a:sp3d>
            <a:bevelT w="63500" h="38100" prst="relaxedInset"/>
          </a:sp3d>
        </a:effectStyle>
      </a:effectStyleLst>
      <a:bgFillStyleLst>
        <a:blipFill rotWithShape="1">
          <a:blip xmlns:r="http://schemas.openxmlformats.org/officeDocument/2006/relationships" r:embed="rId2">
            <a:duotone>
              <a:schemeClr val="phClr">
                <a:tint val="80000"/>
                <a:satMod val="300000"/>
                <a:lumMod val="110000"/>
              </a:schemeClr>
              <a:schemeClr val="phClr">
                <a:shade val="50000"/>
                <a:satMod val="130000"/>
                <a:lumMod val="110000"/>
              </a:schemeClr>
            </a:duotone>
          </a:blip>
          <a:stretch/>
        </a:blipFill>
        <a:blipFill rotWithShape="1">
          <a:blip xmlns:r="http://schemas.openxmlformats.org/officeDocument/2006/relationships" r:embed="rId3">
            <a:duotone>
              <a:schemeClr val="phClr">
                <a:tint val="80000"/>
                <a:satMod val="115000"/>
              </a:schemeClr>
              <a:schemeClr val="phClr">
                <a:shade val="80000"/>
                <a:satMod val="110000"/>
              </a:schemeClr>
            </a:duotone>
          </a:blip>
          <a:stretch/>
        </a:blipFill>
        <a:blipFill rotWithShape="1">
          <a:blip xmlns:r="http://schemas.openxmlformats.org/officeDocument/2006/relationships" r:embed="rId4">
            <a:duotone>
              <a:schemeClr val="phClr">
                <a:tint val="80000"/>
                <a:satMod val="115000"/>
              </a:schemeClr>
              <a:schemeClr val="phClr">
                <a:shade val="80000"/>
                <a:satMod val="11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Celebration</Template>
  <TotalTime>9217</TotalTime>
  <Words>4778</Words>
  <Application>Microsoft Office PowerPoint</Application>
  <PresentationFormat>On-screen Show (4:3)</PresentationFormat>
  <Paragraphs>833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Celebration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abdo</dc:creator>
  <cp:lastModifiedBy>Dr.Solimon</cp:lastModifiedBy>
  <cp:revision>1310</cp:revision>
  <dcterms:created xsi:type="dcterms:W3CDTF">2009-10-11T15:18:27Z</dcterms:created>
  <dcterms:modified xsi:type="dcterms:W3CDTF">2016-03-08T16:53:37Z</dcterms:modified>
</cp:coreProperties>
</file>